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18288000" cy="10287000"/>
  <p:notesSz cx="6858000" cy="9144000"/>
  <p:embeddedFontLst>
    <p:embeddedFont>
      <p:font typeface="Glacial Indifference" panose="020B0604020202020204" charset="0"/>
      <p:regular r:id="rId31"/>
    </p:embeddedFont>
    <p:embeddedFont>
      <p:font typeface="RQND Pro" panose="020B0604020202020204" charset="0"/>
      <p:regular r:id="rId32"/>
    </p:embeddedFont>
    <p:embeddedFont>
      <p:font typeface="Canva Sans 2" panose="020B0604020202020204" charset="0"/>
      <p:regular r:id="rId33"/>
    </p:embeddedFont>
    <p:embeddedFont>
      <p:font typeface="Poppins Semi-Bold" panose="020B0604020202020204" charset="0"/>
      <p:regular r:id="rId34"/>
    </p:embeddedFont>
    <p:embeddedFont>
      <p:font typeface="Canva Sans 1 Bold" panose="020B0604020202020204" charset="0"/>
      <p:regular r:id="rId35"/>
    </p:embeddedFont>
    <p:embeddedFont>
      <p:font typeface="Poppins Bold" panose="020B0604020202020204" charset="0"/>
      <p:regular r:id="rId36"/>
    </p:embeddedFont>
    <p:embeddedFont>
      <p:font typeface="League Spartan" panose="020B0604020202020204" charset="0"/>
      <p:regular r:id="rId37"/>
    </p:embeddedFont>
    <p:embeddedFont>
      <p:font typeface="Glacial Indifference Bold" panose="020B0604020202020204" charset="0"/>
      <p:regular r:id="rId38"/>
    </p:embeddedFont>
    <p:embeddedFont>
      <p:font typeface="Calibri" panose="020F0502020204030204" pitchFamily="34" charset="0"/>
      <p:regular r:id="rId39"/>
      <p:bold r:id="rId40"/>
      <p:italic r:id="rId41"/>
      <p:boldItalic r:id="rId42"/>
    </p:embeddedFont>
    <p:embeddedFont>
      <p:font typeface="Canva Sans 1" panose="020B0604020202020204" charset="0"/>
      <p:regular r:id="rId43"/>
    </p:embeddedFont>
    <p:embeddedFont>
      <p:font typeface="Poppins" panose="02000000000000000000" pitchFamily="2" charset="0"/>
      <p:regular r:id="rId44"/>
    </p:embeddedFont>
    <p:embeddedFont>
      <p:font typeface="Lato Bold" panose="020B0604020202020204" charset="0"/>
      <p:regular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6" d="100"/>
          <a:sy n="46" d="100"/>
        </p:scale>
        <p:origin x="75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11-Mar-25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11-Mar-25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11-Mar-25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11-Mar-25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11-Mar-25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11-Mar-25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11-Mar-25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11-Mar-25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11-Mar-25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11-Mar-25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11-Mar-25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11-Mar-25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3.sv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7.svg"/><Relationship Id="rId7" Type="http://schemas.openxmlformats.org/officeDocument/2006/relationships/image" Target="../media/image14.jpe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0.sv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25.sv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10.sv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25.sv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10.sv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25.sv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0.sv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25.sv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10.sv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25.sv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10.svg"/><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25.sv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10.sv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25.sv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image" Target="../media/image43.sv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6.jpeg"/><Relationship Id="rId1" Type="http://schemas.openxmlformats.org/officeDocument/2006/relationships/slideLayout" Target="../slideLayouts/slideLayout7.xml"/><Relationship Id="rId4" Type="http://schemas.openxmlformats.org/officeDocument/2006/relationships/image" Target="../media/image43.svg"/></Relationships>
</file>

<file path=ppt/slides/_rels/slide1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7.svg"/><Relationship Id="rId7" Type="http://schemas.openxmlformats.org/officeDocument/2006/relationships/image" Target="../media/image37.jpe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3.png"/><Relationship Id="rId4" Type="http://schemas.openxmlformats.org/officeDocument/2006/relationships/image" Target="../media/image4.png"/><Relationship Id="rId9" Type="http://schemas.openxmlformats.org/officeDocument/2006/relationships/image" Target="../media/image43.svg"/></Relationships>
</file>

<file path=ppt/slides/_rels/slide1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7.svg"/><Relationship Id="rId7" Type="http://schemas.openxmlformats.org/officeDocument/2006/relationships/image" Target="../media/image38.jpe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3.png"/><Relationship Id="rId4" Type="http://schemas.openxmlformats.org/officeDocument/2006/relationships/image" Target="../media/image4.png"/><Relationship Id="rId9" Type="http://schemas.openxmlformats.org/officeDocument/2006/relationships/image" Target="../media/image43.svg"/></Relationships>
</file>

<file path=ppt/slides/_rels/slide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47.png"/></Relationships>
</file>

<file path=ppt/slides/_rels/slide2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jpeg"/><Relationship Id="rId4" Type="http://schemas.openxmlformats.org/officeDocument/2006/relationships/image" Target="../media/image49.png"/><Relationship Id="rId9" Type="http://schemas.openxmlformats.org/officeDocument/2006/relationships/image" Target="../media/image54.png"/></Relationships>
</file>

<file path=ppt/slides/_rels/slide23.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jpeg"/><Relationship Id="rId7" Type="http://schemas.openxmlformats.org/officeDocument/2006/relationships/image" Target="../media/image59.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jpeg"/><Relationship Id="rId4" Type="http://schemas.openxmlformats.org/officeDocument/2006/relationships/image" Target="../media/image56.jpeg"/><Relationship Id="rId9" Type="http://schemas.openxmlformats.org/officeDocument/2006/relationships/image" Target="../media/image61.png"/></Relationships>
</file>

<file path=ppt/slides/_rels/slide24.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2.jpeg"/><Relationship Id="rId7" Type="http://schemas.openxmlformats.org/officeDocument/2006/relationships/image" Target="../media/image66.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5.jpeg"/><Relationship Id="rId5" Type="http://schemas.openxmlformats.org/officeDocument/2006/relationships/image" Target="../media/image64.jpeg"/><Relationship Id="rId10" Type="http://schemas.openxmlformats.org/officeDocument/2006/relationships/image" Target="../media/image69.png"/><Relationship Id="rId4" Type="http://schemas.openxmlformats.org/officeDocument/2006/relationships/image" Target="../media/image63.jpeg"/><Relationship Id="rId9" Type="http://schemas.openxmlformats.org/officeDocument/2006/relationships/image" Target="../media/image68.jpeg"/></Relationships>
</file>

<file path=ppt/slides/_rels/slide25.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jpeg"/><Relationship Id="rId7" Type="http://schemas.openxmlformats.org/officeDocument/2006/relationships/image" Target="../media/image74.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 Id="rId9" Type="http://schemas.openxmlformats.org/officeDocument/2006/relationships/image" Target="../media/image76.png"/></Relationships>
</file>

<file path=ppt/slides/_rels/slide26.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80.jpeg"/><Relationship Id="rId11" Type="http://schemas.openxmlformats.org/officeDocument/2006/relationships/image" Target="../media/image85.png"/><Relationship Id="rId5" Type="http://schemas.openxmlformats.org/officeDocument/2006/relationships/image" Target="../media/image79.png"/><Relationship Id="rId10" Type="http://schemas.openxmlformats.org/officeDocument/2006/relationships/image" Target="../media/image84.jpeg"/><Relationship Id="rId4" Type="http://schemas.openxmlformats.org/officeDocument/2006/relationships/image" Target="../media/image78.jpeg"/><Relationship Id="rId9" Type="http://schemas.openxmlformats.org/officeDocument/2006/relationships/image" Target="../media/image83.png"/></Relationships>
</file>

<file path=ppt/slides/_rels/slide2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7.svg"/></Relationships>
</file>

<file path=ppt/slides/_rels/slide2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00.svg"/><Relationship Id="rId4" Type="http://schemas.openxmlformats.org/officeDocument/2006/relationships/image" Target="../media/image88.png"/></Relationships>
</file>

<file path=ppt/slides/_rels/slide29.xml.rels><?xml version="1.0" encoding="UTF-8" standalone="yes"?>
<Relationships xmlns="http://schemas.openxmlformats.org/package/2006/relationships"><Relationship Id="rId8" Type="http://schemas.openxmlformats.org/officeDocument/2006/relationships/image" Target="../media/image107.svg"/><Relationship Id="rId3" Type="http://schemas.openxmlformats.org/officeDocument/2006/relationships/image" Target="../media/image90.png"/><Relationship Id="rId7" Type="http://schemas.openxmlformats.org/officeDocument/2006/relationships/image" Target="../media/image92.png"/><Relationship Id="rId2" Type="http://schemas.openxmlformats.org/officeDocument/2006/relationships/image" Target="../media/image89.jpeg"/><Relationship Id="rId1" Type="http://schemas.openxmlformats.org/officeDocument/2006/relationships/slideLayout" Target="../slideLayouts/slideLayout7.xml"/><Relationship Id="rId6" Type="http://schemas.openxmlformats.org/officeDocument/2006/relationships/image" Target="../media/image105.svg"/><Relationship Id="rId5" Type="http://schemas.openxmlformats.org/officeDocument/2006/relationships/image" Target="../media/image91.png"/><Relationship Id="rId4" Type="http://schemas.openxmlformats.org/officeDocument/2006/relationships/image" Target="../media/image103.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22046"/>
        </a:solidFill>
        <a:effectLst/>
      </p:bgPr>
    </p:bg>
    <p:spTree>
      <p:nvGrpSpPr>
        <p:cNvPr id="1" name=""/>
        <p:cNvGrpSpPr/>
        <p:nvPr/>
      </p:nvGrpSpPr>
      <p:grpSpPr>
        <a:xfrm>
          <a:off x="0" y="0"/>
          <a:ext cx="0" cy="0"/>
          <a:chOff x="0" y="0"/>
          <a:chExt cx="0" cy="0"/>
        </a:xfrm>
      </p:grpSpPr>
      <p:sp>
        <p:nvSpPr>
          <p:cNvPr id="2" name="Freeform 2"/>
          <p:cNvSpPr/>
          <p:nvPr/>
        </p:nvSpPr>
        <p:spPr>
          <a:xfrm rot="-5400000" flipV="1">
            <a:off x="663233" y="-72009"/>
            <a:ext cx="1913382" cy="4114800"/>
          </a:xfrm>
          <a:custGeom>
            <a:avLst/>
            <a:gdLst/>
            <a:ahLst/>
            <a:cxnLst/>
            <a:rect l="l" t="t" r="r" b="b"/>
            <a:pathLst>
              <a:path w="1913382" h="4114800">
                <a:moveTo>
                  <a:pt x="0" y="4114800"/>
                </a:moveTo>
                <a:lnTo>
                  <a:pt x="1913382" y="4114800"/>
                </a:lnTo>
                <a:lnTo>
                  <a:pt x="1913382" y="0"/>
                </a:lnTo>
                <a:lnTo>
                  <a:pt x="0" y="0"/>
                </a:lnTo>
                <a:lnTo>
                  <a:pt x="0" y="411480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5400000">
            <a:off x="16055280" y="6385887"/>
            <a:ext cx="1913382" cy="4114800"/>
          </a:xfrm>
          <a:custGeom>
            <a:avLst/>
            <a:gdLst/>
            <a:ahLst/>
            <a:cxnLst/>
            <a:rect l="l" t="t" r="r" b="b"/>
            <a:pathLst>
              <a:path w="1913382" h="4114800">
                <a:moveTo>
                  <a:pt x="0" y="0"/>
                </a:moveTo>
                <a:lnTo>
                  <a:pt x="1913382" y="0"/>
                </a:lnTo>
                <a:lnTo>
                  <a:pt x="1913382" y="4114800"/>
                </a:lnTo>
                <a:lnTo>
                  <a:pt x="0" y="41148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5798100" y="1463975"/>
            <a:ext cx="6691801" cy="6022621"/>
          </a:xfrm>
          <a:custGeom>
            <a:avLst/>
            <a:gdLst/>
            <a:ahLst/>
            <a:cxnLst/>
            <a:rect l="l" t="t" r="r" b="b"/>
            <a:pathLst>
              <a:path w="6691801" h="6022621">
                <a:moveTo>
                  <a:pt x="0" y="0"/>
                </a:moveTo>
                <a:lnTo>
                  <a:pt x="6691800" y="0"/>
                </a:lnTo>
                <a:lnTo>
                  <a:pt x="6691800" y="6022621"/>
                </a:lnTo>
                <a:lnTo>
                  <a:pt x="0" y="6022621"/>
                </a:lnTo>
                <a:lnTo>
                  <a:pt x="0" y="0"/>
                </a:lnTo>
                <a:close/>
              </a:path>
            </a:pathLst>
          </a:custGeom>
          <a:blipFill>
            <a:blip r:embed="rId4">
              <a:alphaModFix amt="61000"/>
            </a:blip>
            <a:stretch>
              <a:fillRect/>
            </a:stretch>
          </a:blipFill>
        </p:spPr>
      </p:sp>
      <p:sp>
        <p:nvSpPr>
          <p:cNvPr id="5" name="Freeform 5"/>
          <p:cNvSpPr/>
          <p:nvPr/>
        </p:nvSpPr>
        <p:spPr>
          <a:xfrm>
            <a:off x="5975712" y="1755768"/>
            <a:ext cx="6336576" cy="5702918"/>
          </a:xfrm>
          <a:custGeom>
            <a:avLst/>
            <a:gdLst/>
            <a:ahLst/>
            <a:cxnLst/>
            <a:rect l="l" t="t" r="r" b="b"/>
            <a:pathLst>
              <a:path w="6336576" h="5702918">
                <a:moveTo>
                  <a:pt x="0" y="0"/>
                </a:moveTo>
                <a:lnTo>
                  <a:pt x="6336576" y="0"/>
                </a:lnTo>
                <a:lnTo>
                  <a:pt x="6336576" y="5702918"/>
                </a:lnTo>
                <a:lnTo>
                  <a:pt x="0" y="5702918"/>
                </a:lnTo>
                <a:lnTo>
                  <a:pt x="0" y="0"/>
                </a:lnTo>
                <a:close/>
              </a:path>
            </a:pathLst>
          </a:custGeom>
          <a:blipFill>
            <a:blip r:embed="rId4"/>
            <a:stretch>
              <a:fillRect/>
            </a:stretch>
          </a:blipFill>
        </p:spPr>
      </p:sp>
      <p:sp>
        <p:nvSpPr>
          <p:cNvPr id="6" name="TextBox 6"/>
          <p:cNvSpPr txBox="1"/>
          <p:nvPr/>
        </p:nvSpPr>
        <p:spPr>
          <a:xfrm>
            <a:off x="0" y="7943225"/>
            <a:ext cx="18288000" cy="638142"/>
          </a:xfrm>
          <a:prstGeom prst="rect">
            <a:avLst/>
          </a:prstGeom>
        </p:spPr>
        <p:txBody>
          <a:bodyPr lIns="0" tIns="0" rIns="0" bIns="0" rtlCol="0" anchor="t">
            <a:spAutoFit/>
          </a:bodyPr>
          <a:lstStyle/>
          <a:p>
            <a:pPr algn="ctr">
              <a:lnSpc>
                <a:spcPts val="5040"/>
              </a:lnSpc>
            </a:pPr>
            <a:r>
              <a:rPr lang="en-US" sz="4200" b="1" spc="407">
                <a:solidFill>
                  <a:srgbClr val="48C4F2"/>
                </a:solidFill>
                <a:latin typeface="Canva Sans 1 Bold"/>
                <a:ea typeface="Canva Sans 1 Bold"/>
                <a:cs typeface="Canva Sans 1 Bold"/>
                <a:sym typeface="Canva Sans 1 Bold"/>
              </a:rPr>
              <a:t>BUSINESS PRESENTATION</a:t>
            </a:r>
          </a:p>
        </p:txBody>
      </p:sp>
    </p:spTree>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22046"/>
        </a:solidFill>
        <a:effectLst/>
      </p:bgPr>
    </p:bg>
    <p:spTree>
      <p:nvGrpSpPr>
        <p:cNvPr id="1" name=""/>
        <p:cNvGrpSpPr/>
        <p:nvPr/>
      </p:nvGrpSpPr>
      <p:grpSpPr>
        <a:xfrm>
          <a:off x="0" y="0"/>
          <a:ext cx="0" cy="0"/>
          <a:chOff x="0" y="0"/>
          <a:chExt cx="0" cy="0"/>
        </a:xfrm>
      </p:grpSpPr>
      <p:sp>
        <p:nvSpPr>
          <p:cNvPr id="2" name="TextBox 2"/>
          <p:cNvSpPr txBox="1"/>
          <p:nvPr/>
        </p:nvSpPr>
        <p:spPr>
          <a:xfrm>
            <a:off x="0" y="4135345"/>
            <a:ext cx="18288000" cy="1446119"/>
          </a:xfrm>
          <a:prstGeom prst="rect">
            <a:avLst/>
          </a:prstGeom>
        </p:spPr>
        <p:txBody>
          <a:bodyPr lIns="0" tIns="0" rIns="0" bIns="0" rtlCol="0" anchor="t">
            <a:spAutoFit/>
          </a:bodyPr>
          <a:lstStyle/>
          <a:p>
            <a:pPr algn="ctr">
              <a:lnSpc>
                <a:spcPts val="10167"/>
              </a:lnSpc>
            </a:pPr>
            <a:r>
              <a:rPr lang="en-US" sz="12399">
                <a:solidFill>
                  <a:srgbClr val="FFFFFF"/>
                </a:solidFill>
                <a:latin typeface="RQND Pro"/>
                <a:ea typeface="RQND Pro"/>
                <a:cs typeface="RQND Pro"/>
                <a:sym typeface="RQND Pro"/>
              </a:rPr>
              <a:t>24 YEARS EXCELLENCE</a:t>
            </a:r>
          </a:p>
        </p:txBody>
      </p:sp>
      <p:sp>
        <p:nvSpPr>
          <p:cNvPr id="3" name="Freeform 3"/>
          <p:cNvSpPr/>
          <p:nvPr/>
        </p:nvSpPr>
        <p:spPr>
          <a:xfrm rot="-5400000" flipV="1">
            <a:off x="663233" y="-72009"/>
            <a:ext cx="1913382" cy="4114800"/>
          </a:xfrm>
          <a:custGeom>
            <a:avLst/>
            <a:gdLst/>
            <a:ahLst/>
            <a:cxnLst/>
            <a:rect l="l" t="t" r="r" b="b"/>
            <a:pathLst>
              <a:path w="1913382" h="4114800">
                <a:moveTo>
                  <a:pt x="0" y="4114800"/>
                </a:moveTo>
                <a:lnTo>
                  <a:pt x="1913382" y="4114800"/>
                </a:lnTo>
                <a:lnTo>
                  <a:pt x="1913382" y="0"/>
                </a:lnTo>
                <a:lnTo>
                  <a:pt x="0" y="0"/>
                </a:lnTo>
                <a:lnTo>
                  <a:pt x="0" y="411480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rot="-5400000">
            <a:off x="16055280" y="6385887"/>
            <a:ext cx="1913382" cy="4114800"/>
          </a:xfrm>
          <a:custGeom>
            <a:avLst/>
            <a:gdLst/>
            <a:ahLst/>
            <a:cxnLst/>
            <a:rect l="l" t="t" r="r" b="b"/>
            <a:pathLst>
              <a:path w="1913382" h="4114800">
                <a:moveTo>
                  <a:pt x="0" y="0"/>
                </a:moveTo>
                <a:lnTo>
                  <a:pt x="1913382" y="0"/>
                </a:lnTo>
                <a:lnTo>
                  <a:pt x="1913382" y="4114800"/>
                </a:lnTo>
                <a:lnTo>
                  <a:pt x="0" y="41148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TextBox 5"/>
          <p:cNvSpPr txBox="1"/>
          <p:nvPr/>
        </p:nvSpPr>
        <p:spPr>
          <a:xfrm>
            <a:off x="0" y="5991039"/>
            <a:ext cx="18288000" cy="1638432"/>
          </a:xfrm>
          <a:prstGeom prst="rect">
            <a:avLst/>
          </a:prstGeom>
        </p:spPr>
        <p:txBody>
          <a:bodyPr lIns="0" tIns="0" rIns="0" bIns="0" rtlCol="0" anchor="t">
            <a:spAutoFit/>
          </a:bodyPr>
          <a:lstStyle/>
          <a:p>
            <a:pPr algn="ctr">
              <a:lnSpc>
                <a:spcPts val="6466"/>
              </a:lnSpc>
            </a:pPr>
            <a:r>
              <a:rPr lang="en-US" sz="5388" spc="522">
                <a:solidFill>
                  <a:srgbClr val="FFFFFF"/>
                </a:solidFill>
                <a:latin typeface="Canva Sans 1"/>
                <a:ea typeface="Canva Sans 1"/>
                <a:cs typeface="Canva Sans 1"/>
                <a:sym typeface="Canva Sans 1"/>
              </a:rPr>
              <a:t>India’s One of The Best Security &amp; </a:t>
            </a:r>
          </a:p>
          <a:p>
            <a:pPr algn="ctr">
              <a:lnSpc>
                <a:spcPts val="6466"/>
              </a:lnSpc>
            </a:pPr>
            <a:r>
              <a:rPr lang="en-US" sz="5388" spc="522">
                <a:solidFill>
                  <a:srgbClr val="FFFFFF"/>
                </a:solidFill>
                <a:latin typeface="Canva Sans 1"/>
                <a:ea typeface="Canva Sans 1"/>
                <a:cs typeface="Canva Sans 1"/>
                <a:sym typeface="Canva Sans 1"/>
              </a:rPr>
              <a:t>Facility Management Service Provider</a:t>
            </a:r>
          </a:p>
        </p:txBody>
      </p:sp>
    </p:spTree>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22046"/>
        </a:solidFill>
        <a:effectLst/>
      </p:bgPr>
    </p:bg>
    <p:spTree>
      <p:nvGrpSpPr>
        <p:cNvPr id="1" name=""/>
        <p:cNvGrpSpPr/>
        <p:nvPr/>
      </p:nvGrpSpPr>
      <p:grpSpPr>
        <a:xfrm>
          <a:off x="0" y="0"/>
          <a:ext cx="0" cy="0"/>
          <a:chOff x="0" y="0"/>
          <a:chExt cx="0" cy="0"/>
        </a:xfrm>
      </p:grpSpPr>
      <p:sp>
        <p:nvSpPr>
          <p:cNvPr id="2" name="Freeform 2"/>
          <p:cNvSpPr/>
          <p:nvPr/>
        </p:nvSpPr>
        <p:spPr>
          <a:xfrm>
            <a:off x="-230792" y="4354324"/>
            <a:ext cx="16080018" cy="6371707"/>
          </a:xfrm>
          <a:custGeom>
            <a:avLst/>
            <a:gdLst/>
            <a:ahLst/>
            <a:cxnLst/>
            <a:rect l="l" t="t" r="r" b="b"/>
            <a:pathLst>
              <a:path w="16080018" h="6371707">
                <a:moveTo>
                  <a:pt x="0" y="0"/>
                </a:moveTo>
                <a:lnTo>
                  <a:pt x="16080018" y="0"/>
                </a:lnTo>
                <a:lnTo>
                  <a:pt x="16080018" y="6371707"/>
                </a:lnTo>
                <a:lnTo>
                  <a:pt x="0" y="6371707"/>
                </a:lnTo>
                <a:lnTo>
                  <a:pt x="0" y="0"/>
                </a:lnTo>
                <a:close/>
              </a:path>
            </a:pathLst>
          </a:custGeom>
          <a:blipFill>
            <a:blip r:embed="rId2">
              <a:alphaModFix amt="13000"/>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9499937" y="3447442"/>
            <a:ext cx="14095595" cy="14095595"/>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gradFill rotWithShape="1">
              <a:gsLst>
                <a:gs pos="0">
                  <a:srgbClr val="007EC5">
                    <a:alpha val="100000"/>
                  </a:srgbClr>
                </a:gs>
                <a:gs pos="100000">
                  <a:srgbClr val="003774">
                    <a:alpha val="100000"/>
                  </a:srgbClr>
                </a:gs>
              </a:gsLst>
              <a:lin ang="0"/>
            </a:gradFill>
          </p:spPr>
        </p:sp>
        <p:sp>
          <p:nvSpPr>
            <p:cNvPr id="5" name="TextBox 5"/>
            <p:cNvSpPr txBox="1"/>
            <p:nvPr/>
          </p:nvSpPr>
          <p:spPr>
            <a:xfrm>
              <a:off x="139700" y="82550"/>
              <a:ext cx="533400" cy="590550"/>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flipH="1" flipV="1">
            <a:off x="10448986" y="-1005254"/>
            <a:ext cx="8001029" cy="9249745"/>
          </a:xfrm>
          <a:custGeom>
            <a:avLst/>
            <a:gdLst/>
            <a:ahLst/>
            <a:cxnLst/>
            <a:rect l="l" t="t" r="r" b="b"/>
            <a:pathLst>
              <a:path w="8001029" h="9249745">
                <a:moveTo>
                  <a:pt x="8001030" y="9249745"/>
                </a:moveTo>
                <a:lnTo>
                  <a:pt x="0" y="9249745"/>
                </a:lnTo>
                <a:lnTo>
                  <a:pt x="0" y="0"/>
                </a:lnTo>
                <a:lnTo>
                  <a:pt x="8001030" y="0"/>
                </a:lnTo>
                <a:lnTo>
                  <a:pt x="8001030" y="9249745"/>
                </a:lnTo>
                <a:close/>
              </a:path>
            </a:pathLst>
          </a:custGeom>
          <a:blipFill>
            <a:blip r:embed="rId4"/>
            <a:stretch>
              <a:fillRect/>
            </a:stretch>
          </a:blipFill>
        </p:spPr>
      </p:sp>
      <p:grpSp>
        <p:nvGrpSpPr>
          <p:cNvPr id="7" name="Group 7"/>
          <p:cNvGrpSpPr/>
          <p:nvPr/>
        </p:nvGrpSpPr>
        <p:grpSpPr>
          <a:xfrm>
            <a:off x="11037736" y="860496"/>
            <a:ext cx="8566007" cy="8566007"/>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blipFill>
              <a:blip r:embed="rId5"/>
              <a:stretch>
                <a:fillRect l="-22739" r="-27691"/>
              </a:stretch>
            </a:blipFill>
            <a:ln w="190500" cap="sq">
              <a:solidFill>
                <a:srgbClr val="4BB7F0"/>
              </a:solidFill>
              <a:prstDash val="solid"/>
              <a:miter/>
            </a:ln>
          </p:spPr>
        </p:sp>
      </p:grpSp>
      <p:sp>
        <p:nvSpPr>
          <p:cNvPr id="9" name="Freeform 9"/>
          <p:cNvSpPr/>
          <p:nvPr/>
        </p:nvSpPr>
        <p:spPr>
          <a:xfrm>
            <a:off x="10246136" y="2162678"/>
            <a:ext cx="640154" cy="292070"/>
          </a:xfrm>
          <a:custGeom>
            <a:avLst/>
            <a:gdLst/>
            <a:ahLst/>
            <a:cxnLst/>
            <a:rect l="l" t="t" r="r" b="b"/>
            <a:pathLst>
              <a:path w="640154" h="292070">
                <a:moveTo>
                  <a:pt x="0" y="0"/>
                </a:moveTo>
                <a:lnTo>
                  <a:pt x="640154" y="0"/>
                </a:lnTo>
                <a:lnTo>
                  <a:pt x="640154" y="292070"/>
                </a:lnTo>
                <a:lnTo>
                  <a:pt x="0" y="29207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230792" y="4851430"/>
            <a:ext cx="640154" cy="292070"/>
          </a:xfrm>
          <a:custGeom>
            <a:avLst/>
            <a:gdLst/>
            <a:ahLst/>
            <a:cxnLst/>
            <a:rect l="l" t="t" r="r" b="b"/>
            <a:pathLst>
              <a:path w="640154" h="292070">
                <a:moveTo>
                  <a:pt x="0" y="0"/>
                </a:moveTo>
                <a:lnTo>
                  <a:pt x="640154" y="0"/>
                </a:lnTo>
                <a:lnTo>
                  <a:pt x="640154" y="292070"/>
                </a:lnTo>
                <a:lnTo>
                  <a:pt x="0" y="29207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1" name="TextBox 11"/>
          <p:cNvSpPr txBox="1"/>
          <p:nvPr/>
        </p:nvSpPr>
        <p:spPr>
          <a:xfrm>
            <a:off x="1028700" y="1804449"/>
            <a:ext cx="9217436" cy="1112199"/>
          </a:xfrm>
          <a:prstGeom prst="rect">
            <a:avLst/>
          </a:prstGeom>
        </p:spPr>
        <p:txBody>
          <a:bodyPr lIns="0" tIns="0" rIns="0" bIns="0" rtlCol="0" anchor="t">
            <a:spAutoFit/>
          </a:bodyPr>
          <a:lstStyle/>
          <a:p>
            <a:pPr algn="l">
              <a:lnSpc>
                <a:spcPts val="8194"/>
              </a:lnSpc>
            </a:pPr>
            <a:r>
              <a:rPr lang="en-US" sz="8717" b="1">
                <a:solidFill>
                  <a:srgbClr val="FFFFFF"/>
                </a:solidFill>
                <a:latin typeface="Glacial Indifference Bold"/>
                <a:ea typeface="Glacial Indifference Bold"/>
                <a:cs typeface="Glacial Indifference Bold"/>
                <a:sym typeface="Glacial Indifference Bold"/>
              </a:rPr>
              <a:t>ABOUT COMPNY</a:t>
            </a:r>
          </a:p>
        </p:txBody>
      </p:sp>
      <p:sp>
        <p:nvSpPr>
          <p:cNvPr id="12" name="TextBox 12"/>
          <p:cNvSpPr txBox="1"/>
          <p:nvPr/>
        </p:nvSpPr>
        <p:spPr>
          <a:xfrm>
            <a:off x="1028700" y="3023821"/>
            <a:ext cx="9732086" cy="5957810"/>
          </a:xfrm>
          <a:prstGeom prst="rect">
            <a:avLst/>
          </a:prstGeom>
        </p:spPr>
        <p:txBody>
          <a:bodyPr lIns="0" tIns="0" rIns="0" bIns="0" rtlCol="0" anchor="t">
            <a:spAutoFit/>
          </a:bodyPr>
          <a:lstStyle/>
          <a:p>
            <a:pPr algn="just">
              <a:lnSpc>
                <a:spcPts val="3919"/>
              </a:lnSpc>
            </a:pPr>
            <a:r>
              <a:rPr lang="en-US" sz="2799">
                <a:solidFill>
                  <a:srgbClr val="FFFFFF"/>
                </a:solidFill>
                <a:latin typeface="Poppins"/>
                <a:ea typeface="Poppins"/>
                <a:cs typeface="Poppins"/>
                <a:sym typeface="Poppins"/>
              </a:rPr>
              <a:t>Rakshak Securitas Pvt Ltd is India’s leading security and comprehensive Facility Management company, career spanning 24 years. Registered under companies Act our corporate office is at Dwarka, New Delhi, India. Manage end to end services for corporates, industries, factories, apartments Pan India.</a:t>
            </a:r>
          </a:p>
          <a:p>
            <a:pPr algn="just">
              <a:lnSpc>
                <a:spcPts val="3919"/>
              </a:lnSpc>
            </a:pPr>
            <a:endParaRPr lang="en-US" sz="2799">
              <a:solidFill>
                <a:srgbClr val="FFFFFF"/>
              </a:solidFill>
              <a:latin typeface="Poppins"/>
              <a:ea typeface="Poppins"/>
              <a:cs typeface="Poppins"/>
              <a:sym typeface="Poppins"/>
            </a:endParaRPr>
          </a:p>
          <a:p>
            <a:pPr algn="just">
              <a:lnSpc>
                <a:spcPts val="3919"/>
              </a:lnSpc>
            </a:pPr>
            <a:r>
              <a:rPr lang="en-US" sz="2799">
                <a:solidFill>
                  <a:srgbClr val="FFFFFF"/>
                </a:solidFill>
                <a:latin typeface="Poppins"/>
                <a:ea typeface="Poppins"/>
                <a:cs typeface="Poppins"/>
                <a:sym typeface="Poppins"/>
              </a:rPr>
              <a:t>Holding PSARA License of 18 States with a strong workforce of over 30000 and 1200 esteemed clients. By developing strategic partnerships with our clients we actively contribute towards our customers’ goals and their on going upgraded requirements</a:t>
            </a:r>
          </a:p>
        </p:txBody>
      </p:sp>
    </p:spTree>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0312" r="-20312"/>
            </a:stretch>
          </a:blipFill>
        </p:spPr>
      </p:sp>
      <p:sp>
        <p:nvSpPr>
          <p:cNvPr id="3" name="Freeform 3"/>
          <p:cNvSpPr/>
          <p:nvPr/>
        </p:nvSpPr>
        <p:spPr>
          <a:xfrm>
            <a:off x="4738377" y="796167"/>
            <a:ext cx="8811247" cy="7930122"/>
          </a:xfrm>
          <a:custGeom>
            <a:avLst/>
            <a:gdLst/>
            <a:ahLst/>
            <a:cxnLst/>
            <a:rect l="l" t="t" r="r" b="b"/>
            <a:pathLst>
              <a:path w="8811247" h="7930122">
                <a:moveTo>
                  <a:pt x="0" y="0"/>
                </a:moveTo>
                <a:lnTo>
                  <a:pt x="8811246" y="0"/>
                </a:lnTo>
                <a:lnTo>
                  <a:pt x="8811246" y="7930122"/>
                </a:lnTo>
                <a:lnTo>
                  <a:pt x="0" y="7930122"/>
                </a:lnTo>
                <a:lnTo>
                  <a:pt x="0" y="0"/>
                </a:lnTo>
                <a:close/>
              </a:path>
            </a:pathLst>
          </a:custGeom>
          <a:blipFill>
            <a:blip r:embed="rId3">
              <a:alphaModFix amt="5000"/>
            </a:blip>
            <a:stretch>
              <a:fillRect/>
            </a:stretch>
          </a:blipFill>
        </p:spPr>
      </p:sp>
      <p:sp>
        <p:nvSpPr>
          <p:cNvPr id="4" name="Freeform 4"/>
          <p:cNvSpPr/>
          <p:nvPr/>
        </p:nvSpPr>
        <p:spPr>
          <a:xfrm>
            <a:off x="11180808" y="796167"/>
            <a:ext cx="1954736" cy="1563393"/>
          </a:xfrm>
          <a:custGeom>
            <a:avLst/>
            <a:gdLst/>
            <a:ahLst/>
            <a:cxnLst/>
            <a:rect l="l" t="t" r="r" b="b"/>
            <a:pathLst>
              <a:path w="1954736" h="1563393">
                <a:moveTo>
                  <a:pt x="0" y="0"/>
                </a:moveTo>
                <a:lnTo>
                  <a:pt x="1954736" y="0"/>
                </a:lnTo>
                <a:lnTo>
                  <a:pt x="1954736" y="1563393"/>
                </a:lnTo>
                <a:lnTo>
                  <a:pt x="0" y="156339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5" name="TextBox 5"/>
          <p:cNvSpPr txBox="1"/>
          <p:nvPr/>
        </p:nvSpPr>
        <p:spPr>
          <a:xfrm>
            <a:off x="13455827" y="998031"/>
            <a:ext cx="3468609" cy="439684"/>
          </a:xfrm>
          <a:prstGeom prst="rect">
            <a:avLst/>
          </a:prstGeom>
        </p:spPr>
        <p:txBody>
          <a:bodyPr lIns="0" tIns="0" rIns="0" bIns="0" rtlCol="0" anchor="t">
            <a:spAutoFit/>
          </a:bodyPr>
          <a:lstStyle/>
          <a:p>
            <a:pPr algn="l">
              <a:lnSpc>
                <a:spcPts val="3525"/>
              </a:lnSpc>
              <a:spcBef>
                <a:spcPct val="0"/>
              </a:spcBef>
            </a:pPr>
            <a:r>
              <a:rPr lang="en-US" sz="2518">
                <a:solidFill>
                  <a:srgbClr val="022046"/>
                </a:solidFill>
                <a:latin typeface="League Spartan"/>
                <a:ea typeface="League Spartan"/>
                <a:cs typeface="League Spartan"/>
                <a:sym typeface="League Spartan"/>
              </a:rPr>
              <a:t>GROWTH STORY</a:t>
            </a:r>
          </a:p>
        </p:txBody>
      </p:sp>
      <p:sp>
        <p:nvSpPr>
          <p:cNvPr id="6" name="TextBox 6"/>
          <p:cNvSpPr txBox="1"/>
          <p:nvPr/>
        </p:nvSpPr>
        <p:spPr>
          <a:xfrm>
            <a:off x="13455827" y="1508185"/>
            <a:ext cx="3803473" cy="502285"/>
          </a:xfrm>
          <a:prstGeom prst="rect">
            <a:avLst/>
          </a:prstGeom>
        </p:spPr>
        <p:txBody>
          <a:bodyPr lIns="0" tIns="0" rIns="0" bIns="0" rtlCol="0" anchor="t">
            <a:spAutoFit/>
          </a:bodyPr>
          <a:lstStyle/>
          <a:p>
            <a:pPr algn="just">
              <a:lnSpc>
                <a:spcPts val="840"/>
              </a:lnSpc>
              <a:spcBef>
                <a:spcPct val="0"/>
              </a:spcBef>
            </a:pPr>
            <a:r>
              <a:rPr lang="en-US" sz="600">
                <a:solidFill>
                  <a:srgbClr val="48C4F2"/>
                </a:solidFill>
                <a:latin typeface="Poppins"/>
                <a:ea typeface="Poppins"/>
                <a:cs typeface="Poppins"/>
                <a:sym typeface="Poppins"/>
              </a:rPr>
              <a:t>The economic growth story of Rakshak Securitas Pvt. Ltd. showcases its transformation from a security service provider established in 2001 to a multifaceted organization offering diverse services such as facility management, manpower solutions, and housekeeping. Over two decades, the company has built a robust presence across 18 states and union territories, serving more than 500 clients, including major corporations, government entities, and private enterprises</a:t>
            </a:r>
          </a:p>
        </p:txBody>
      </p:sp>
      <p:sp>
        <p:nvSpPr>
          <p:cNvPr id="7" name="TextBox 7"/>
          <p:cNvSpPr txBox="1"/>
          <p:nvPr/>
        </p:nvSpPr>
        <p:spPr>
          <a:xfrm>
            <a:off x="1461672" y="988845"/>
            <a:ext cx="7682328" cy="811950"/>
          </a:xfrm>
          <a:prstGeom prst="rect">
            <a:avLst/>
          </a:prstGeom>
        </p:spPr>
        <p:txBody>
          <a:bodyPr lIns="0" tIns="0" rIns="0" bIns="0" rtlCol="0" anchor="t">
            <a:spAutoFit/>
          </a:bodyPr>
          <a:lstStyle/>
          <a:p>
            <a:pPr algn="l">
              <a:lnSpc>
                <a:spcPts val="6693"/>
              </a:lnSpc>
              <a:spcBef>
                <a:spcPct val="0"/>
              </a:spcBef>
            </a:pPr>
            <a:r>
              <a:rPr lang="en-US" sz="4780">
                <a:solidFill>
                  <a:srgbClr val="022046"/>
                </a:solidFill>
                <a:latin typeface="League Spartan"/>
                <a:ea typeface="League Spartan"/>
                <a:cs typeface="League Spartan"/>
                <a:sym typeface="League Spartan"/>
              </a:rPr>
              <a:t>ANNUAL TURNOVER</a:t>
            </a:r>
          </a:p>
        </p:txBody>
      </p:sp>
      <p:pic>
        <p:nvPicPr>
          <p:cNvPr id="8" name="Picture 8"/>
          <p:cNvPicPr>
            <a:picLocks noChangeAspect="1"/>
          </p:cNvPicPr>
          <p:nvPr/>
        </p:nvPicPr>
        <p:blipFill>
          <a:blip r:embed="rId6"/>
          <a:stretch>
            <a:fillRect/>
          </a:stretch>
        </p:blipFill>
        <p:spPr>
          <a:xfrm>
            <a:off x="-622639" y="922347"/>
            <a:ext cx="19816073" cy="9718804"/>
          </a:xfrm>
          <a:prstGeom prst="rect">
            <a:avLst/>
          </a:prstGeom>
        </p:spPr>
      </p:pic>
    </p:spTree>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2A5F"/>
        </a:solidFill>
        <a:effectLst/>
      </p:bgPr>
    </p:bg>
    <p:spTree>
      <p:nvGrpSpPr>
        <p:cNvPr id="1" name=""/>
        <p:cNvGrpSpPr/>
        <p:nvPr/>
      </p:nvGrpSpPr>
      <p:grpSpPr>
        <a:xfrm>
          <a:off x="0" y="0"/>
          <a:ext cx="0" cy="0"/>
          <a:chOff x="0" y="0"/>
          <a:chExt cx="0" cy="0"/>
        </a:xfrm>
      </p:grpSpPr>
      <p:sp>
        <p:nvSpPr>
          <p:cNvPr id="2" name="Freeform 2"/>
          <p:cNvSpPr/>
          <p:nvPr/>
        </p:nvSpPr>
        <p:spPr>
          <a:xfrm>
            <a:off x="4738377" y="796167"/>
            <a:ext cx="8811247" cy="7930122"/>
          </a:xfrm>
          <a:custGeom>
            <a:avLst/>
            <a:gdLst/>
            <a:ahLst/>
            <a:cxnLst/>
            <a:rect l="l" t="t" r="r" b="b"/>
            <a:pathLst>
              <a:path w="8811247" h="7930122">
                <a:moveTo>
                  <a:pt x="0" y="0"/>
                </a:moveTo>
                <a:lnTo>
                  <a:pt x="8811246" y="0"/>
                </a:lnTo>
                <a:lnTo>
                  <a:pt x="8811246" y="7930122"/>
                </a:lnTo>
                <a:lnTo>
                  <a:pt x="0" y="7930122"/>
                </a:lnTo>
                <a:lnTo>
                  <a:pt x="0" y="0"/>
                </a:lnTo>
                <a:close/>
              </a:path>
            </a:pathLst>
          </a:custGeom>
          <a:blipFill>
            <a:blip r:embed="rId2">
              <a:alphaModFix amt="5000"/>
            </a:blip>
            <a:stretch>
              <a:fillRect/>
            </a:stretch>
          </a:blipFill>
        </p:spPr>
      </p:sp>
      <p:sp>
        <p:nvSpPr>
          <p:cNvPr id="3" name="AutoShape 3"/>
          <p:cNvSpPr/>
          <p:nvPr/>
        </p:nvSpPr>
        <p:spPr>
          <a:xfrm flipV="1">
            <a:off x="9580209" y="2081980"/>
            <a:ext cx="3869977" cy="39904"/>
          </a:xfrm>
          <a:prstGeom prst="line">
            <a:avLst/>
          </a:prstGeom>
          <a:ln w="38100" cap="flat">
            <a:solidFill>
              <a:srgbClr val="FFFFFF"/>
            </a:solidFill>
            <a:prstDash val="solid"/>
            <a:headEnd type="none" w="sm" len="sm"/>
            <a:tailEnd type="none" w="sm" len="sm"/>
          </a:ln>
        </p:spPr>
      </p:sp>
      <p:grpSp>
        <p:nvGrpSpPr>
          <p:cNvPr id="4" name="Group 4"/>
          <p:cNvGrpSpPr/>
          <p:nvPr/>
        </p:nvGrpSpPr>
        <p:grpSpPr>
          <a:xfrm>
            <a:off x="8655083" y="7059164"/>
            <a:ext cx="5177519" cy="757919"/>
            <a:chOff x="0" y="0"/>
            <a:chExt cx="2353221" cy="344480"/>
          </a:xfrm>
        </p:grpSpPr>
        <p:sp>
          <p:nvSpPr>
            <p:cNvPr id="5" name="Freeform 5"/>
            <p:cNvSpPr/>
            <p:nvPr/>
          </p:nvSpPr>
          <p:spPr>
            <a:xfrm>
              <a:off x="0" y="0"/>
              <a:ext cx="2353221" cy="344480"/>
            </a:xfrm>
            <a:custGeom>
              <a:avLst/>
              <a:gdLst/>
              <a:ahLst/>
              <a:cxnLst/>
              <a:rect l="l" t="t" r="r" b="b"/>
              <a:pathLst>
                <a:path w="2353221" h="344480">
                  <a:moveTo>
                    <a:pt x="76260" y="0"/>
                  </a:moveTo>
                  <a:lnTo>
                    <a:pt x="2276961" y="0"/>
                  </a:lnTo>
                  <a:cubicBezTo>
                    <a:pt x="2297186" y="0"/>
                    <a:pt x="2316583" y="8035"/>
                    <a:pt x="2330885" y="22336"/>
                  </a:cubicBezTo>
                  <a:cubicBezTo>
                    <a:pt x="2345186" y="36638"/>
                    <a:pt x="2353221" y="56035"/>
                    <a:pt x="2353221" y="76260"/>
                  </a:cubicBezTo>
                  <a:lnTo>
                    <a:pt x="2353221" y="268220"/>
                  </a:lnTo>
                  <a:cubicBezTo>
                    <a:pt x="2353221" y="288445"/>
                    <a:pt x="2345186" y="307842"/>
                    <a:pt x="2330885" y="322144"/>
                  </a:cubicBezTo>
                  <a:cubicBezTo>
                    <a:pt x="2316583" y="336445"/>
                    <a:pt x="2297186" y="344480"/>
                    <a:pt x="2276961" y="344480"/>
                  </a:cubicBezTo>
                  <a:lnTo>
                    <a:pt x="76260" y="344480"/>
                  </a:lnTo>
                  <a:cubicBezTo>
                    <a:pt x="56035" y="344480"/>
                    <a:pt x="36638" y="336445"/>
                    <a:pt x="22336" y="322144"/>
                  </a:cubicBezTo>
                  <a:cubicBezTo>
                    <a:pt x="8035" y="307842"/>
                    <a:pt x="0" y="288445"/>
                    <a:pt x="0" y="268220"/>
                  </a:cubicBezTo>
                  <a:lnTo>
                    <a:pt x="0" y="76260"/>
                  </a:lnTo>
                  <a:cubicBezTo>
                    <a:pt x="0" y="56035"/>
                    <a:pt x="8035" y="36638"/>
                    <a:pt x="22336" y="22336"/>
                  </a:cubicBezTo>
                  <a:cubicBezTo>
                    <a:pt x="36638" y="8035"/>
                    <a:pt x="56035" y="0"/>
                    <a:pt x="76260" y="0"/>
                  </a:cubicBezTo>
                  <a:close/>
                </a:path>
              </a:pathLst>
            </a:custGeom>
            <a:solidFill>
              <a:srgbClr val="FFFFFF"/>
            </a:solidFill>
          </p:spPr>
        </p:sp>
        <p:sp>
          <p:nvSpPr>
            <p:cNvPr id="6" name="TextBox 6"/>
            <p:cNvSpPr txBox="1"/>
            <p:nvPr/>
          </p:nvSpPr>
          <p:spPr>
            <a:xfrm>
              <a:off x="0" y="-47625"/>
              <a:ext cx="2353221" cy="392105"/>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8417626" y="2966078"/>
            <a:ext cx="6526821" cy="3201267"/>
          </a:xfrm>
          <a:prstGeom prst="rect">
            <a:avLst/>
          </a:prstGeom>
        </p:spPr>
        <p:txBody>
          <a:bodyPr lIns="0" tIns="0" rIns="0" bIns="0" rtlCol="0" anchor="t">
            <a:spAutoFit/>
          </a:bodyPr>
          <a:lstStyle/>
          <a:p>
            <a:pPr marL="561341" lvl="1" indent="-280670" algn="l">
              <a:lnSpc>
                <a:spcPts val="3640"/>
              </a:lnSpc>
              <a:buFont typeface="Arial"/>
              <a:buChar char="•"/>
            </a:pPr>
            <a:r>
              <a:rPr lang="en-US" sz="2600" b="1">
                <a:solidFill>
                  <a:srgbClr val="FFFFFF"/>
                </a:solidFill>
                <a:latin typeface="Poppins Bold"/>
                <a:ea typeface="Poppins Bold"/>
                <a:cs typeface="Poppins Bold"/>
                <a:sym typeface="Poppins Bold"/>
              </a:rPr>
              <a:t>MANAGEMENT : 24</a:t>
            </a:r>
          </a:p>
          <a:p>
            <a:pPr algn="l">
              <a:lnSpc>
                <a:spcPts val="3640"/>
              </a:lnSpc>
            </a:pPr>
            <a:endParaRPr lang="en-US" sz="2600" b="1">
              <a:solidFill>
                <a:srgbClr val="FFFFFF"/>
              </a:solidFill>
              <a:latin typeface="Poppins Bold"/>
              <a:ea typeface="Poppins Bold"/>
              <a:cs typeface="Poppins Bold"/>
              <a:sym typeface="Poppins Bold"/>
            </a:endParaRPr>
          </a:p>
          <a:p>
            <a:pPr marL="561341" lvl="1" indent="-280670" algn="l">
              <a:lnSpc>
                <a:spcPts val="3640"/>
              </a:lnSpc>
              <a:buFont typeface="Arial"/>
              <a:buChar char="•"/>
            </a:pPr>
            <a:r>
              <a:rPr lang="en-US" sz="2600" b="1">
                <a:solidFill>
                  <a:srgbClr val="FFFFFF"/>
                </a:solidFill>
                <a:latin typeface="Poppins Bold"/>
                <a:ea typeface="Poppins Bold"/>
                <a:cs typeface="Poppins Bold"/>
                <a:sym typeface="Poppins Bold"/>
              </a:rPr>
              <a:t>MANGERIAL STAFF: 142</a:t>
            </a:r>
          </a:p>
          <a:p>
            <a:pPr algn="l">
              <a:lnSpc>
                <a:spcPts val="3640"/>
              </a:lnSpc>
            </a:pPr>
            <a:endParaRPr lang="en-US" sz="2600" b="1">
              <a:solidFill>
                <a:srgbClr val="FFFFFF"/>
              </a:solidFill>
              <a:latin typeface="Poppins Bold"/>
              <a:ea typeface="Poppins Bold"/>
              <a:cs typeface="Poppins Bold"/>
              <a:sym typeface="Poppins Bold"/>
            </a:endParaRPr>
          </a:p>
          <a:p>
            <a:pPr marL="561341" lvl="1" indent="-280670" algn="l">
              <a:lnSpc>
                <a:spcPts val="3640"/>
              </a:lnSpc>
              <a:buFont typeface="Arial"/>
              <a:buChar char="•"/>
            </a:pPr>
            <a:r>
              <a:rPr lang="en-US" sz="2600" b="1">
                <a:solidFill>
                  <a:srgbClr val="FFFFFF"/>
                </a:solidFill>
                <a:latin typeface="Poppins Bold"/>
                <a:ea typeface="Poppins Bold"/>
                <a:cs typeface="Poppins Bold"/>
                <a:sym typeface="Poppins Bold"/>
              </a:rPr>
              <a:t>SUPERVISORY STAFF : 954</a:t>
            </a:r>
          </a:p>
          <a:p>
            <a:pPr algn="l">
              <a:lnSpc>
                <a:spcPts val="3640"/>
              </a:lnSpc>
            </a:pPr>
            <a:endParaRPr lang="en-US" sz="2600" b="1">
              <a:solidFill>
                <a:srgbClr val="FFFFFF"/>
              </a:solidFill>
              <a:latin typeface="Poppins Bold"/>
              <a:ea typeface="Poppins Bold"/>
              <a:cs typeface="Poppins Bold"/>
              <a:sym typeface="Poppins Bold"/>
            </a:endParaRPr>
          </a:p>
          <a:p>
            <a:pPr marL="561341" lvl="1" indent="-280670" algn="l">
              <a:lnSpc>
                <a:spcPts val="3640"/>
              </a:lnSpc>
              <a:buFont typeface="Arial"/>
              <a:buChar char="•"/>
            </a:pPr>
            <a:r>
              <a:rPr lang="en-US" sz="2600" b="1">
                <a:solidFill>
                  <a:srgbClr val="FFFFFF"/>
                </a:solidFill>
                <a:latin typeface="Poppins Bold"/>
                <a:ea typeface="Poppins Bold"/>
                <a:cs typeface="Poppins Bold"/>
                <a:sym typeface="Poppins Bold"/>
              </a:rPr>
              <a:t>STAFF : 32436</a:t>
            </a:r>
          </a:p>
        </p:txBody>
      </p:sp>
      <p:sp>
        <p:nvSpPr>
          <p:cNvPr id="8" name="TextBox 8"/>
          <p:cNvSpPr txBox="1"/>
          <p:nvPr/>
        </p:nvSpPr>
        <p:spPr>
          <a:xfrm>
            <a:off x="7972494" y="1213079"/>
            <a:ext cx="7417086" cy="811751"/>
          </a:xfrm>
          <a:prstGeom prst="rect">
            <a:avLst/>
          </a:prstGeom>
        </p:spPr>
        <p:txBody>
          <a:bodyPr lIns="0" tIns="0" rIns="0" bIns="0" rtlCol="0" anchor="t">
            <a:spAutoFit/>
          </a:bodyPr>
          <a:lstStyle/>
          <a:p>
            <a:pPr algn="ctr">
              <a:lnSpc>
                <a:spcPts val="6693"/>
              </a:lnSpc>
              <a:spcBef>
                <a:spcPct val="0"/>
              </a:spcBef>
            </a:pPr>
            <a:r>
              <a:rPr lang="en-US" sz="4780">
                <a:solidFill>
                  <a:srgbClr val="FFFFFF"/>
                </a:solidFill>
                <a:latin typeface="League Spartan"/>
                <a:ea typeface="League Spartan"/>
                <a:cs typeface="League Spartan"/>
                <a:sym typeface="League Spartan"/>
              </a:rPr>
              <a:t>MANPOWER ON ROLL </a:t>
            </a:r>
          </a:p>
        </p:txBody>
      </p:sp>
      <p:sp>
        <p:nvSpPr>
          <p:cNvPr id="9" name="TextBox 9"/>
          <p:cNvSpPr txBox="1"/>
          <p:nvPr/>
        </p:nvSpPr>
        <p:spPr>
          <a:xfrm>
            <a:off x="8691658" y="7237793"/>
            <a:ext cx="5140945" cy="397192"/>
          </a:xfrm>
          <a:prstGeom prst="rect">
            <a:avLst/>
          </a:prstGeom>
        </p:spPr>
        <p:txBody>
          <a:bodyPr lIns="0" tIns="0" rIns="0" bIns="0" rtlCol="0" anchor="t">
            <a:spAutoFit/>
          </a:bodyPr>
          <a:lstStyle/>
          <a:p>
            <a:pPr algn="ctr">
              <a:lnSpc>
                <a:spcPts val="3245"/>
              </a:lnSpc>
              <a:spcBef>
                <a:spcPct val="0"/>
              </a:spcBef>
            </a:pPr>
            <a:r>
              <a:rPr lang="en-US" sz="2317">
                <a:solidFill>
                  <a:srgbClr val="022046"/>
                </a:solidFill>
                <a:latin typeface="League Spartan"/>
                <a:ea typeface="League Spartan"/>
                <a:cs typeface="League Spartan"/>
                <a:sym typeface="League Spartan"/>
              </a:rPr>
              <a:t>TOTAL MANPOWER : 33556</a:t>
            </a:r>
          </a:p>
        </p:txBody>
      </p:sp>
      <p:pic>
        <p:nvPicPr>
          <p:cNvPr id="10" name="Picture 10"/>
          <p:cNvPicPr>
            <a:picLocks noChangeAspect="1"/>
          </p:cNvPicPr>
          <p:nvPr/>
        </p:nvPicPr>
        <p:blipFill>
          <a:blip r:embed="rId3"/>
          <a:stretch>
            <a:fillRect/>
          </a:stretch>
        </p:blipFill>
        <p:spPr>
          <a:xfrm>
            <a:off x="598940" y="732830"/>
            <a:ext cx="7081311" cy="8720137"/>
          </a:xfrm>
          <a:prstGeom prst="rect">
            <a:avLst/>
          </a:prstGeom>
        </p:spPr>
      </p:pic>
    </p:spTree>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7912" y="6261356"/>
            <a:ext cx="16182807" cy="4227758"/>
          </a:xfrm>
          <a:custGeom>
            <a:avLst/>
            <a:gdLst/>
            <a:ahLst/>
            <a:cxnLst/>
            <a:rect l="l" t="t" r="r" b="b"/>
            <a:pathLst>
              <a:path w="16182807" h="4227758">
                <a:moveTo>
                  <a:pt x="0" y="0"/>
                </a:moveTo>
                <a:lnTo>
                  <a:pt x="16182807" y="0"/>
                </a:lnTo>
                <a:lnTo>
                  <a:pt x="16182807" y="4227758"/>
                </a:lnTo>
                <a:lnTo>
                  <a:pt x="0" y="4227758"/>
                </a:lnTo>
                <a:lnTo>
                  <a:pt x="0" y="0"/>
                </a:lnTo>
                <a:close/>
              </a:path>
            </a:pathLst>
          </a:custGeom>
          <a:blipFill>
            <a:blip r:embed="rId2">
              <a:alphaModFix amt="1000"/>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rot="-2700000">
            <a:off x="9547227" y="-1755860"/>
            <a:ext cx="1574757" cy="7831781"/>
            <a:chOff x="0" y="0"/>
            <a:chExt cx="414751" cy="2062691"/>
          </a:xfrm>
        </p:grpSpPr>
        <p:sp>
          <p:nvSpPr>
            <p:cNvPr id="4" name="Freeform 4"/>
            <p:cNvSpPr/>
            <p:nvPr/>
          </p:nvSpPr>
          <p:spPr>
            <a:xfrm>
              <a:off x="0" y="0"/>
              <a:ext cx="414751" cy="2062691"/>
            </a:xfrm>
            <a:custGeom>
              <a:avLst/>
              <a:gdLst/>
              <a:ahLst/>
              <a:cxnLst/>
              <a:rect l="l" t="t" r="r" b="b"/>
              <a:pathLst>
                <a:path w="414751" h="2062691">
                  <a:moveTo>
                    <a:pt x="0" y="0"/>
                  </a:moveTo>
                  <a:lnTo>
                    <a:pt x="414751" y="0"/>
                  </a:lnTo>
                  <a:lnTo>
                    <a:pt x="414751" y="2062691"/>
                  </a:lnTo>
                  <a:lnTo>
                    <a:pt x="0" y="2062691"/>
                  </a:lnTo>
                  <a:close/>
                </a:path>
              </a:pathLst>
            </a:custGeom>
            <a:gradFill rotWithShape="1">
              <a:gsLst>
                <a:gs pos="0">
                  <a:srgbClr val="00519B">
                    <a:alpha val="100000"/>
                  </a:srgbClr>
                </a:gs>
                <a:gs pos="100000">
                  <a:srgbClr val="002A5F">
                    <a:alpha val="0"/>
                  </a:srgbClr>
                </a:gs>
              </a:gsLst>
              <a:lin ang="5400000"/>
            </a:gradFill>
          </p:spPr>
        </p:sp>
        <p:sp>
          <p:nvSpPr>
            <p:cNvPr id="5" name="TextBox 5"/>
            <p:cNvSpPr txBox="1"/>
            <p:nvPr/>
          </p:nvSpPr>
          <p:spPr>
            <a:xfrm>
              <a:off x="0" y="-57150"/>
              <a:ext cx="414751" cy="2119841"/>
            </a:xfrm>
            <a:prstGeom prst="rect">
              <a:avLst/>
            </a:prstGeom>
          </p:spPr>
          <p:txBody>
            <a:bodyPr lIns="50800" tIns="50800" rIns="50800" bIns="50800" rtlCol="0" anchor="ctr"/>
            <a:lstStyle/>
            <a:p>
              <a:pPr algn="ctr">
                <a:lnSpc>
                  <a:spcPts val="2520"/>
                </a:lnSpc>
              </a:pPr>
              <a:endParaRPr/>
            </a:p>
          </p:txBody>
        </p:sp>
      </p:grpSp>
      <p:sp>
        <p:nvSpPr>
          <p:cNvPr id="6" name="Freeform 6"/>
          <p:cNvSpPr/>
          <p:nvPr/>
        </p:nvSpPr>
        <p:spPr>
          <a:xfrm flipH="1">
            <a:off x="9144000" y="449959"/>
            <a:ext cx="9278434" cy="10071570"/>
          </a:xfrm>
          <a:custGeom>
            <a:avLst/>
            <a:gdLst/>
            <a:ahLst/>
            <a:cxnLst/>
            <a:rect l="l" t="t" r="r" b="b"/>
            <a:pathLst>
              <a:path w="9278434" h="10071570">
                <a:moveTo>
                  <a:pt x="9278434" y="0"/>
                </a:moveTo>
                <a:lnTo>
                  <a:pt x="0" y="0"/>
                </a:lnTo>
                <a:lnTo>
                  <a:pt x="0" y="10071570"/>
                </a:lnTo>
                <a:lnTo>
                  <a:pt x="9278434" y="10071570"/>
                </a:lnTo>
                <a:lnTo>
                  <a:pt x="9278434" y="0"/>
                </a:lnTo>
                <a:close/>
              </a:path>
            </a:pathLst>
          </a:custGeom>
          <a:blipFill>
            <a:blip r:embed="rId4"/>
            <a:stretch>
              <a:fillRect/>
            </a:stretch>
          </a:blipFill>
        </p:spPr>
      </p:sp>
      <p:grpSp>
        <p:nvGrpSpPr>
          <p:cNvPr id="7" name="Group 7"/>
          <p:cNvGrpSpPr/>
          <p:nvPr/>
        </p:nvGrpSpPr>
        <p:grpSpPr>
          <a:xfrm>
            <a:off x="9452781" y="-5137764"/>
            <a:ext cx="9508144" cy="9508144"/>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gradFill rotWithShape="1">
              <a:gsLst>
                <a:gs pos="0">
                  <a:srgbClr val="007EC5">
                    <a:alpha val="100000"/>
                  </a:srgbClr>
                </a:gs>
                <a:gs pos="100000">
                  <a:srgbClr val="003774">
                    <a:alpha val="100000"/>
                  </a:srgbClr>
                </a:gs>
              </a:gsLst>
              <a:lin ang="0"/>
            </a:gradFill>
          </p:spPr>
        </p:sp>
        <p:sp>
          <p:nvSpPr>
            <p:cNvPr id="9" name="TextBox 9"/>
            <p:cNvSpPr txBox="1"/>
            <p:nvPr/>
          </p:nvSpPr>
          <p:spPr>
            <a:xfrm>
              <a:off x="139700" y="82550"/>
              <a:ext cx="533400" cy="590550"/>
            </a:xfrm>
            <a:prstGeom prst="rect">
              <a:avLst/>
            </a:prstGeom>
          </p:spPr>
          <p:txBody>
            <a:bodyPr lIns="50800" tIns="50800" rIns="50800" bIns="50800" rtlCol="0" anchor="ctr"/>
            <a:lstStyle/>
            <a:p>
              <a:pPr algn="ctr">
                <a:lnSpc>
                  <a:spcPts val="2659"/>
                </a:lnSpc>
                <a:spcBef>
                  <a:spcPct val="0"/>
                </a:spcBef>
              </a:pPr>
              <a:endParaRPr/>
            </a:p>
          </p:txBody>
        </p:sp>
      </p:grpSp>
      <p:grpSp>
        <p:nvGrpSpPr>
          <p:cNvPr id="10" name="Group 10"/>
          <p:cNvGrpSpPr/>
          <p:nvPr/>
        </p:nvGrpSpPr>
        <p:grpSpPr>
          <a:xfrm rot="2700000">
            <a:off x="15345952" y="-1241959"/>
            <a:ext cx="829844" cy="5614426"/>
            <a:chOff x="0" y="0"/>
            <a:chExt cx="218560" cy="1478697"/>
          </a:xfrm>
        </p:grpSpPr>
        <p:sp>
          <p:nvSpPr>
            <p:cNvPr id="11" name="Freeform 11"/>
            <p:cNvSpPr/>
            <p:nvPr/>
          </p:nvSpPr>
          <p:spPr>
            <a:xfrm>
              <a:off x="0" y="0"/>
              <a:ext cx="218560" cy="1478697"/>
            </a:xfrm>
            <a:custGeom>
              <a:avLst/>
              <a:gdLst/>
              <a:ahLst/>
              <a:cxnLst/>
              <a:rect l="l" t="t" r="r" b="b"/>
              <a:pathLst>
                <a:path w="218560" h="1478697">
                  <a:moveTo>
                    <a:pt x="0" y="0"/>
                  </a:moveTo>
                  <a:lnTo>
                    <a:pt x="218560" y="0"/>
                  </a:lnTo>
                  <a:lnTo>
                    <a:pt x="218560" y="1478697"/>
                  </a:lnTo>
                  <a:lnTo>
                    <a:pt x="0" y="1478697"/>
                  </a:lnTo>
                  <a:close/>
                </a:path>
              </a:pathLst>
            </a:custGeom>
            <a:gradFill rotWithShape="1">
              <a:gsLst>
                <a:gs pos="0">
                  <a:srgbClr val="002A5F">
                    <a:alpha val="100000"/>
                  </a:srgbClr>
                </a:gs>
                <a:gs pos="100000">
                  <a:srgbClr val="002A5F">
                    <a:alpha val="0"/>
                  </a:srgbClr>
                </a:gs>
              </a:gsLst>
              <a:lin ang="5400000"/>
            </a:gradFill>
          </p:spPr>
        </p:sp>
        <p:sp>
          <p:nvSpPr>
            <p:cNvPr id="12" name="TextBox 12"/>
            <p:cNvSpPr txBox="1"/>
            <p:nvPr/>
          </p:nvSpPr>
          <p:spPr>
            <a:xfrm>
              <a:off x="0" y="-57150"/>
              <a:ext cx="218560" cy="1535847"/>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028700" y="2165615"/>
            <a:ext cx="7680245" cy="1561153"/>
          </a:xfrm>
          <a:prstGeom prst="rect">
            <a:avLst/>
          </a:prstGeom>
        </p:spPr>
        <p:txBody>
          <a:bodyPr lIns="0" tIns="0" rIns="0" bIns="0" rtlCol="0" anchor="t">
            <a:spAutoFit/>
          </a:bodyPr>
          <a:lstStyle/>
          <a:p>
            <a:pPr algn="l">
              <a:lnSpc>
                <a:spcPts val="10782"/>
              </a:lnSpc>
            </a:pPr>
            <a:r>
              <a:rPr lang="en-US" sz="11471" b="1">
                <a:solidFill>
                  <a:srgbClr val="4BB7F0"/>
                </a:solidFill>
                <a:latin typeface="Poppins Semi-Bold"/>
                <a:ea typeface="Poppins Semi-Bold"/>
                <a:cs typeface="Poppins Semi-Bold"/>
                <a:sym typeface="Poppins Semi-Bold"/>
              </a:rPr>
              <a:t>OUR</a:t>
            </a:r>
          </a:p>
        </p:txBody>
      </p:sp>
      <p:sp>
        <p:nvSpPr>
          <p:cNvPr id="14" name="AutoShape 14"/>
          <p:cNvSpPr/>
          <p:nvPr/>
        </p:nvSpPr>
        <p:spPr>
          <a:xfrm>
            <a:off x="7453491" y="-699669"/>
            <a:ext cx="4590707" cy="4590707"/>
          </a:xfrm>
          <a:prstGeom prst="line">
            <a:avLst/>
          </a:prstGeom>
          <a:ln w="38100" cap="flat">
            <a:solidFill>
              <a:srgbClr val="FFFFFF"/>
            </a:solidFill>
            <a:prstDash val="solid"/>
            <a:headEnd type="none" w="sm" len="sm"/>
            <a:tailEnd type="none" w="sm" len="sm"/>
          </a:ln>
        </p:spPr>
      </p:sp>
      <p:sp>
        <p:nvSpPr>
          <p:cNvPr id="15" name="Freeform 15"/>
          <p:cNvSpPr/>
          <p:nvPr/>
        </p:nvSpPr>
        <p:spPr>
          <a:xfrm>
            <a:off x="7177649" y="2499238"/>
            <a:ext cx="551684" cy="251706"/>
          </a:xfrm>
          <a:custGeom>
            <a:avLst/>
            <a:gdLst/>
            <a:ahLst/>
            <a:cxnLst/>
            <a:rect l="l" t="t" r="r" b="b"/>
            <a:pathLst>
              <a:path w="551684" h="251706">
                <a:moveTo>
                  <a:pt x="0" y="0"/>
                </a:moveTo>
                <a:lnTo>
                  <a:pt x="551684" y="0"/>
                </a:lnTo>
                <a:lnTo>
                  <a:pt x="551684" y="251706"/>
                </a:lnTo>
                <a:lnTo>
                  <a:pt x="0" y="251706"/>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6" name="Freeform 16"/>
          <p:cNvSpPr/>
          <p:nvPr/>
        </p:nvSpPr>
        <p:spPr>
          <a:xfrm>
            <a:off x="9176938" y="7935120"/>
            <a:ext cx="551684" cy="251706"/>
          </a:xfrm>
          <a:custGeom>
            <a:avLst/>
            <a:gdLst/>
            <a:ahLst/>
            <a:cxnLst/>
            <a:rect l="l" t="t" r="r" b="b"/>
            <a:pathLst>
              <a:path w="551684" h="251706">
                <a:moveTo>
                  <a:pt x="0" y="0"/>
                </a:moveTo>
                <a:lnTo>
                  <a:pt x="551685" y="0"/>
                </a:lnTo>
                <a:lnTo>
                  <a:pt x="551685" y="251706"/>
                </a:lnTo>
                <a:lnTo>
                  <a:pt x="0" y="251706"/>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7" name="AutoShape 17"/>
          <p:cNvSpPr/>
          <p:nvPr/>
        </p:nvSpPr>
        <p:spPr>
          <a:xfrm flipH="1">
            <a:off x="14449000" y="-1747865"/>
            <a:ext cx="4498188" cy="4681398"/>
          </a:xfrm>
          <a:prstGeom prst="line">
            <a:avLst/>
          </a:prstGeom>
          <a:ln w="38100" cap="flat">
            <a:solidFill>
              <a:srgbClr val="FFFFFF"/>
            </a:solidFill>
            <a:prstDash val="solid"/>
            <a:headEnd type="none" w="sm" len="sm"/>
            <a:tailEnd type="none" w="sm" len="sm"/>
          </a:ln>
        </p:spPr>
      </p:sp>
      <p:grpSp>
        <p:nvGrpSpPr>
          <p:cNvPr id="18" name="Group 18"/>
          <p:cNvGrpSpPr/>
          <p:nvPr/>
        </p:nvGrpSpPr>
        <p:grpSpPr>
          <a:xfrm>
            <a:off x="9410651" y="908594"/>
            <a:ext cx="8443113" cy="8443113"/>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blipFill>
              <a:blip r:embed="rId7"/>
              <a:stretch>
                <a:fillRect l="-59685" r="-40314"/>
              </a:stretch>
            </a:blipFill>
            <a:ln w="190500" cap="sq">
              <a:gradFill>
                <a:gsLst>
                  <a:gs pos="0">
                    <a:srgbClr val="4BB7F0">
                      <a:alpha val="100000"/>
                    </a:srgbClr>
                  </a:gs>
                  <a:gs pos="100000">
                    <a:srgbClr val="3C4D92">
                      <a:alpha val="100000"/>
                    </a:srgbClr>
                  </a:gs>
                </a:gsLst>
                <a:lin ang="0"/>
              </a:gradFill>
              <a:prstDash val="solid"/>
              <a:miter/>
            </a:ln>
          </p:spPr>
        </p:sp>
      </p:grpSp>
      <p:sp>
        <p:nvSpPr>
          <p:cNvPr id="20" name="TextBox 20"/>
          <p:cNvSpPr txBox="1"/>
          <p:nvPr/>
        </p:nvSpPr>
        <p:spPr>
          <a:xfrm>
            <a:off x="717987" y="5380969"/>
            <a:ext cx="10166341" cy="3667291"/>
          </a:xfrm>
          <a:prstGeom prst="rect">
            <a:avLst/>
          </a:prstGeom>
        </p:spPr>
        <p:txBody>
          <a:bodyPr lIns="0" tIns="0" rIns="0" bIns="0" rtlCol="0" anchor="t">
            <a:spAutoFit/>
          </a:bodyPr>
          <a:lstStyle/>
          <a:p>
            <a:pPr marL="587966" lvl="1" indent="-293983" algn="l">
              <a:lnSpc>
                <a:spcPts val="4166"/>
              </a:lnSpc>
              <a:buFont typeface="Arial"/>
              <a:buChar char="•"/>
            </a:pPr>
            <a:r>
              <a:rPr lang="en-US" sz="2723" b="1">
                <a:solidFill>
                  <a:srgbClr val="002A5F"/>
                </a:solidFill>
                <a:latin typeface="Poppins Semi-Bold"/>
                <a:ea typeface="Poppins Semi-Bold"/>
                <a:cs typeface="Poppins Semi-Bold"/>
                <a:sym typeface="Poppins Semi-Bold"/>
              </a:rPr>
              <a:t>TECHNOLOGY-ENABLED SECURITY SOLUTIONS </a:t>
            </a:r>
          </a:p>
          <a:p>
            <a:pPr marL="587966" lvl="1" indent="-293983" algn="l">
              <a:lnSpc>
                <a:spcPts val="4166"/>
              </a:lnSpc>
              <a:buFont typeface="Arial"/>
              <a:buChar char="•"/>
            </a:pPr>
            <a:r>
              <a:rPr lang="en-US" sz="2723" b="1">
                <a:solidFill>
                  <a:srgbClr val="002A5F"/>
                </a:solidFill>
                <a:latin typeface="Poppins Semi-Bold"/>
                <a:ea typeface="Poppins Semi-Bold"/>
                <a:cs typeface="Poppins Semi-Bold"/>
                <a:sym typeface="Poppins Semi-Bold"/>
              </a:rPr>
              <a:t>PROFESSIONAL SECURITY GUARDING SOLUTIONS</a:t>
            </a:r>
          </a:p>
          <a:p>
            <a:pPr marL="587966" lvl="1" indent="-293983" algn="l">
              <a:lnSpc>
                <a:spcPts val="4166"/>
              </a:lnSpc>
              <a:buFont typeface="Arial"/>
              <a:buChar char="•"/>
            </a:pPr>
            <a:r>
              <a:rPr lang="en-US" sz="2723" b="1">
                <a:solidFill>
                  <a:srgbClr val="002A5F"/>
                </a:solidFill>
                <a:latin typeface="Poppins Semi-Bold"/>
                <a:ea typeface="Poppins Semi-Bold"/>
                <a:cs typeface="Poppins Semi-Bold"/>
                <a:sym typeface="Poppins Semi-Bold"/>
              </a:rPr>
              <a:t>RISK MANAGEMENT &amp; CONSULTING</a:t>
            </a:r>
          </a:p>
          <a:p>
            <a:pPr marL="587966" lvl="1" indent="-293983" algn="l">
              <a:lnSpc>
                <a:spcPts val="4166"/>
              </a:lnSpc>
              <a:buFont typeface="Arial"/>
              <a:buChar char="•"/>
            </a:pPr>
            <a:r>
              <a:rPr lang="en-US" sz="2723" b="1">
                <a:solidFill>
                  <a:srgbClr val="002A5F"/>
                </a:solidFill>
                <a:latin typeface="Poppins Semi-Bold"/>
                <a:ea typeface="Poppins Semi-Bold"/>
                <a:cs typeface="Poppins Semi-Bold"/>
                <a:sym typeface="Poppins Semi-Bold"/>
              </a:rPr>
              <a:t>COMPREHENSIVE FACILITY MANAGEMENT </a:t>
            </a:r>
          </a:p>
          <a:p>
            <a:pPr marL="587966" lvl="1" indent="-293983" algn="l">
              <a:lnSpc>
                <a:spcPts val="4166"/>
              </a:lnSpc>
              <a:buFont typeface="Arial"/>
              <a:buChar char="•"/>
            </a:pPr>
            <a:r>
              <a:rPr lang="en-US" sz="2723" b="1">
                <a:solidFill>
                  <a:srgbClr val="002A5F"/>
                </a:solidFill>
                <a:latin typeface="Poppins Semi-Bold"/>
                <a:ea typeface="Poppins Semi-Bold"/>
                <a:cs typeface="Poppins Semi-Bold"/>
                <a:sym typeface="Poppins Semi-Bold"/>
              </a:rPr>
              <a:t>MANPOWER SERVICES</a:t>
            </a:r>
          </a:p>
          <a:p>
            <a:pPr marL="587966" lvl="1" indent="-293983" algn="l">
              <a:lnSpc>
                <a:spcPts val="4166"/>
              </a:lnSpc>
              <a:buFont typeface="Arial"/>
              <a:buChar char="•"/>
            </a:pPr>
            <a:r>
              <a:rPr lang="en-US" sz="2723" b="1">
                <a:solidFill>
                  <a:srgbClr val="002A5F"/>
                </a:solidFill>
                <a:latin typeface="Poppins Semi-Bold"/>
                <a:ea typeface="Poppins Semi-Bold"/>
                <a:cs typeface="Poppins Semi-Bold"/>
                <a:sym typeface="Poppins Semi-Bold"/>
              </a:rPr>
              <a:t>TECHNICAL SOLUTIONS </a:t>
            </a:r>
          </a:p>
          <a:p>
            <a:pPr marL="587966" lvl="1" indent="-293983" algn="l">
              <a:lnSpc>
                <a:spcPts val="4166"/>
              </a:lnSpc>
              <a:buFont typeface="Arial"/>
              <a:buChar char="•"/>
            </a:pPr>
            <a:r>
              <a:rPr lang="en-US" sz="2723" b="1">
                <a:solidFill>
                  <a:srgbClr val="002A5F"/>
                </a:solidFill>
                <a:latin typeface="Poppins Semi-Bold"/>
                <a:ea typeface="Poppins Semi-Bold"/>
                <a:cs typeface="Poppins Semi-Bold"/>
                <a:sym typeface="Poppins Semi-Bold"/>
              </a:rPr>
              <a:t>SKILL DEVELOPMENT &amp; TRAINING</a:t>
            </a:r>
          </a:p>
        </p:txBody>
      </p:sp>
      <p:sp>
        <p:nvSpPr>
          <p:cNvPr id="21" name="TextBox 21"/>
          <p:cNvSpPr txBox="1"/>
          <p:nvPr/>
        </p:nvSpPr>
        <p:spPr>
          <a:xfrm>
            <a:off x="1028700" y="3467939"/>
            <a:ext cx="7680245" cy="1561153"/>
          </a:xfrm>
          <a:prstGeom prst="rect">
            <a:avLst/>
          </a:prstGeom>
        </p:spPr>
        <p:txBody>
          <a:bodyPr lIns="0" tIns="0" rIns="0" bIns="0" rtlCol="0" anchor="t">
            <a:spAutoFit/>
          </a:bodyPr>
          <a:lstStyle/>
          <a:p>
            <a:pPr algn="l">
              <a:lnSpc>
                <a:spcPts val="10782"/>
              </a:lnSpc>
            </a:pPr>
            <a:r>
              <a:rPr lang="en-US" sz="11471" b="1">
                <a:solidFill>
                  <a:srgbClr val="002A5F"/>
                </a:solidFill>
                <a:latin typeface="Poppins Semi-Bold"/>
                <a:ea typeface="Poppins Semi-Bold"/>
                <a:cs typeface="Poppins Semi-Bold"/>
                <a:sym typeface="Poppins Semi-Bold"/>
              </a:rPr>
              <a:t>SERVICES</a:t>
            </a:r>
          </a:p>
        </p:txBody>
      </p:sp>
      <p:grpSp>
        <p:nvGrpSpPr>
          <p:cNvPr id="22" name="Group 22"/>
          <p:cNvGrpSpPr/>
          <p:nvPr/>
        </p:nvGrpSpPr>
        <p:grpSpPr>
          <a:xfrm>
            <a:off x="1028700" y="623310"/>
            <a:ext cx="2919386" cy="810781"/>
            <a:chOff x="0" y="0"/>
            <a:chExt cx="3892514" cy="1081041"/>
          </a:xfrm>
        </p:grpSpPr>
        <p:sp>
          <p:nvSpPr>
            <p:cNvPr id="23" name="Freeform 23"/>
            <p:cNvSpPr/>
            <p:nvPr/>
          </p:nvSpPr>
          <p:spPr>
            <a:xfrm>
              <a:off x="0" y="0"/>
              <a:ext cx="1152922" cy="1037629"/>
            </a:xfrm>
            <a:custGeom>
              <a:avLst/>
              <a:gdLst/>
              <a:ahLst/>
              <a:cxnLst/>
              <a:rect l="l" t="t" r="r" b="b"/>
              <a:pathLst>
                <a:path w="1152922" h="1037629">
                  <a:moveTo>
                    <a:pt x="0" y="0"/>
                  </a:moveTo>
                  <a:lnTo>
                    <a:pt x="1152922" y="0"/>
                  </a:lnTo>
                  <a:lnTo>
                    <a:pt x="1152922" y="1037629"/>
                  </a:lnTo>
                  <a:lnTo>
                    <a:pt x="0" y="1037629"/>
                  </a:lnTo>
                  <a:lnTo>
                    <a:pt x="0" y="0"/>
                  </a:lnTo>
                  <a:close/>
                </a:path>
              </a:pathLst>
            </a:custGeom>
            <a:blipFill>
              <a:blip r:embed="rId8"/>
              <a:stretch>
                <a:fillRect/>
              </a:stretch>
            </a:blipFill>
          </p:spPr>
        </p:sp>
        <p:sp>
          <p:nvSpPr>
            <p:cNvPr id="24" name="TextBox 24"/>
            <p:cNvSpPr txBox="1"/>
            <p:nvPr/>
          </p:nvSpPr>
          <p:spPr>
            <a:xfrm>
              <a:off x="1258883" y="431659"/>
              <a:ext cx="2633631" cy="649382"/>
            </a:xfrm>
            <a:prstGeom prst="rect">
              <a:avLst/>
            </a:prstGeom>
          </p:spPr>
          <p:txBody>
            <a:bodyPr lIns="0" tIns="0" rIns="0" bIns="0" rtlCol="0" anchor="t">
              <a:spAutoFit/>
            </a:bodyPr>
            <a:lstStyle/>
            <a:p>
              <a:pPr algn="l">
                <a:lnSpc>
                  <a:spcPts val="2732"/>
                </a:lnSpc>
              </a:pPr>
              <a:r>
                <a:rPr lang="en-US" sz="2732">
                  <a:solidFill>
                    <a:srgbClr val="48C4F2"/>
                  </a:solidFill>
                  <a:latin typeface="League Spartan"/>
                  <a:ea typeface="League Spartan"/>
                  <a:cs typeface="League Spartan"/>
                  <a:sym typeface="League Spartan"/>
                </a:rPr>
                <a:t>RAKSHAK</a:t>
              </a:r>
            </a:p>
            <a:p>
              <a:pPr algn="l">
                <a:lnSpc>
                  <a:spcPts val="1012"/>
                </a:lnSpc>
              </a:pPr>
              <a:r>
                <a:rPr lang="en-US" sz="1012">
                  <a:solidFill>
                    <a:srgbClr val="48C4F2"/>
                  </a:solidFill>
                  <a:latin typeface="League Spartan"/>
                  <a:ea typeface="League Spartan"/>
                  <a:cs typeface="League Spartan"/>
                  <a:sym typeface="League Spartan"/>
                </a:rPr>
                <a:t>SECURITAS PRIVATE LIMITED</a:t>
              </a:r>
            </a:p>
          </p:txBody>
        </p:sp>
      </p:grpSp>
    </p:spTree>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22046"/>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7245558" cy="3960154"/>
            <a:chOff x="0" y="0"/>
            <a:chExt cx="1122527" cy="613532"/>
          </a:xfrm>
        </p:grpSpPr>
        <p:sp>
          <p:nvSpPr>
            <p:cNvPr id="3" name="Freeform 3"/>
            <p:cNvSpPr/>
            <p:nvPr/>
          </p:nvSpPr>
          <p:spPr>
            <a:xfrm>
              <a:off x="0" y="0"/>
              <a:ext cx="1122527" cy="613532"/>
            </a:xfrm>
            <a:custGeom>
              <a:avLst/>
              <a:gdLst/>
              <a:ahLst/>
              <a:cxnLst/>
              <a:rect l="l" t="t" r="r" b="b"/>
              <a:pathLst>
                <a:path w="1122527" h="613532">
                  <a:moveTo>
                    <a:pt x="0" y="0"/>
                  </a:moveTo>
                  <a:lnTo>
                    <a:pt x="1122527" y="0"/>
                  </a:lnTo>
                  <a:lnTo>
                    <a:pt x="1122527" y="613532"/>
                  </a:lnTo>
                  <a:lnTo>
                    <a:pt x="0" y="613532"/>
                  </a:lnTo>
                  <a:close/>
                </a:path>
              </a:pathLst>
            </a:custGeom>
            <a:blipFill>
              <a:blip r:embed="rId2"/>
              <a:stretch>
                <a:fillRect t="-14836" b="-14836"/>
              </a:stretch>
            </a:blipFill>
            <a:ln w="133350" cap="sq">
              <a:solidFill>
                <a:srgbClr val="045096"/>
              </a:solidFill>
              <a:prstDash val="solid"/>
              <a:miter/>
            </a:ln>
          </p:spPr>
        </p:sp>
      </p:grpSp>
      <p:grpSp>
        <p:nvGrpSpPr>
          <p:cNvPr id="4" name="Group 4"/>
          <p:cNvGrpSpPr/>
          <p:nvPr/>
        </p:nvGrpSpPr>
        <p:grpSpPr>
          <a:xfrm>
            <a:off x="1028700" y="5298146"/>
            <a:ext cx="7245558" cy="3960154"/>
            <a:chOff x="0" y="0"/>
            <a:chExt cx="1122527" cy="613532"/>
          </a:xfrm>
        </p:grpSpPr>
        <p:sp>
          <p:nvSpPr>
            <p:cNvPr id="5" name="Freeform 5"/>
            <p:cNvSpPr/>
            <p:nvPr/>
          </p:nvSpPr>
          <p:spPr>
            <a:xfrm>
              <a:off x="0" y="0"/>
              <a:ext cx="1122527" cy="613532"/>
            </a:xfrm>
            <a:custGeom>
              <a:avLst/>
              <a:gdLst/>
              <a:ahLst/>
              <a:cxnLst/>
              <a:rect l="l" t="t" r="r" b="b"/>
              <a:pathLst>
                <a:path w="1122527" h="613532">
                  <a:moveTo>
                    <a:pt x="0" y="0"/>
                  </a:moveTo>
                  <a:lnTo>
                    <a:pt x="1122527" y="0"/>
                  </a:lnTo>
                  <a:lnTo>
                    <a:pt x="1122527" y="613532"/>
                  </a:lnTo>
                  <a:lnTo>
                    <a:pt x="0" y="613532"/>
                  </a:lnTo>
                  <a:close/>
                </a:path>
              </a:pathLst>
            </a:custGeom>
            <a:blipFill>
              <a:blip r:embed="rId3"/>
              <a:stretch>
                <a:fillRect t="-11063" b="-11063"/>
              </a:stretch>
            </a:blipFill>
            <a:ln w="133350" cap="sq">
              <a:solidFill>
                <a:srgbClr val="045096"/>
              </a:solidFill>
              <a:prstDash val="solid"/>
              <a:miter/>
            </a:ln>
          </p:spPr>
        </p:sp>
      </p:grpSp>
      <p:sp>
        <p:nvSpPr>
          <p:cNvPr id="6" name="Freeform 6"/>
          <p:cNvSpPr/>
          <p:nvPr/>
        </p:nvSpPr>
        <p:spPr>
          <a:xfrm>
            <a:off x="9144000" y="4556614"/>
            <a:ext cx="508613" cy="508613"/>
          </a:xfrm>
          <a:custGeom>
            <a:avLst/>
            <a:gdLst/>
            <a:ahLst/>
            <a:cxnLst/>
            <a:rect l="l" t="t" r="r" b="b"/>
            <a:pathLst>
              <a:path w="508613" h="508613">
                <a:moveTo>
                  <a:pt x="0" y="0"/>
                </a:moveTo>
                <a:lnTo>
                  <a:pt x="508613" y="0"/>
                </a:lnTo>
                <a:lnTo>
                  <a:pt x="508613" y="508613"/>
                </a:lnTo>
                <a:lnTo>
                  <a:pt x="0" y="50861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7" name="TextBox 7"/>
          <p:cNvSpPr txBox="1"/>
          <p:nvPr/>
        </p:nvSpPr>
        <p:spPr>
          <a:xfrm>
            <a:off x="9144000" y="1323114"/>
            <a:ext cx="8887643" cy="1416116"/>
          </a:xfrm>
          <a:prstGeom prst="rect">
            <a:avLst/>
          </a:prstGeom>
        </p:spPr>
        <p:txBody>
          <a:bodyPr lIns="0" tIns="0" rIns="0" bIns="0" rtlCol="0" anchor="t">
            <a:spAutoFit/>
          </a:bodyPr>
          <a:lstStyle/>
          <a:p>
            <a:pPr algn="l">
              <a:lnSpc>
                <a:spcPts val="5500"/>
              </a:lnSpc>
            </a:pPr>
            <a:r>
              <a:rPr lang="en-US" sz="5000" b="1">
                <a:solidFill>
                  <a:srgbClr val="FFFFFF"/>
                </a:solidFill>
                <a:latin typeface="Glacial Indifference Bold"/>
                <a:ea typeface="Glacial Indifference Bold"/>
                <a:cs typeface="Glacial Indifference Bold"/>
                <a:sym typeface="Glacial Indifference Bold"/>
              </a:rPr>
              <a:t>TECHNOLOGY-ENABLED SECURITY SOLUTIONS </a:t>
            </a:r>
          </a:p>
        </p:txBody>
      </p:sp>
      <p:sp>
        <p:nvSpPr>
          <p:cNvPr id="8" name="Freeform 8"/>
          <p:cNvSpPr/>
          <p:nvPr/>
        </p:nvSpPr>
        <p:spPr>
          <a:xfrm>
            <a:off x="9144000" y="5279359"/>
            <a:ext cx="508613" cy="508613"/>
          </a:xfrm>
          <a:custGeom>
            <a:avLst/>
            <a:gdLst/>
            <a:ahLst/>
            <a:cxnLst/>
            <a:rect l="l" t="t" r="r" b="b"/>
            <a:pathLst>
              <a:path w="508613" h="508613">
                <a:moveTo>
                  <a:pt x="0" y="0"/>
                </a:moveTo>
                <a:lnTo>
                  <a:pt x="508613" y="0"/>
                </a:lnTo>
                <a:lnTo>
                  <a:pt x="508613" y="508613"/>
                </a:lnTo>
                <a:lnTo>
                  <a:pt x="0" y="50861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9" name="Freeform 9"/>
          <p:cNvSpPr/>
          <p:nvPr/>
        </p:nvSpPr>
        <p:spPr>
          <a:xfrm>
            <a:off x="9144000" y="6002105"/>
            <a:ext cx="508613" cy="508613"/>
          </a:xfrm>
          <a:custGeom>
            <a:avLst/>
            <a:gdLst/>
            <a:ahLst/>
            <a:cxnLst/>
            <a:rect l="l" t="t" r="r" b="b"/>
            <a:pathLst>
              <a:path w="508613" h="508613">
                <a:moveTo>
                  <a:pt x="0" y="0"/>
                </a:moveTo>
                <a:lnTo>
                  <a:pt x="508613" y="0"/>
                </a:lnTo>
                <a:lnTo>
                  <a:pt x="508613" y="508613"/>
                </a:lnTo>
                <a:lnTo>
                  <a:pt x="0" y="50861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a:off x="9144000" y="6724850"/>
            <a:ext cx="508613" cy="508613"/>
          </a:xfrm>
          <a:custGeom>
            <a:avLst/>
            <a:gdLst/>
            <a:ahLst/>
            <a:cxnLst/>
            <a:rect l="l" t="t" r="r" b="b"/>
            <a:pathLst>
              <a:path w="508613" h="508613">
                <a:moveTo>
                  <a:pt x="0" y="0"/>
                </a:moveTo>
                <a:lnTo>
                  <a:pt x="508613" y="0"/>
                </a:lnTo>
                <a:lnTo>
                  <a:pt x="508613" y="508613"/>
                </a:lnTo>
                <a:lnTo>
                  <a:pt x="0" y="50861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a:off x="16363489" y="1028700"/>
            <a:ext cx="895811" cy="408714"/>
          </a:xfrm>
          <a:custGeom>
            <a:avLst/>
            <a:gdLst/>
            <a:ahLst/>
            <a:cxnLst/>
            <a:rect l="l" t="t" r="r" b="b"/>
            <a:pathLst>
              <a:path w="895811" h="408714">
                <a:moveTo>
                  <a:pt x="0" y="0"/>
                </a:moveTo>
                <a:lnTo>
                  <a:pt x="895811" y="0"/>
                </a:lnTo>
                <a:lnTo>
                  <a:pt x="895811" y="408714"/>
                </a:lnTo>
                <a:lnTo>
                  <a:pt x="0" y="408714"/>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2" name="TextBox 12"/>
          <p:cNvSpPr txBox="1"/>
          <p:nvPr/>
        </p:nvSpPr>
        <p:spPr>
          <a:xfrm>
            <a:off x="9809310" y="4551487"/>
            <a:ext cx="6399225" cy="442632"/>
          </a:xfrm>
          <a:prstGeom prst="rect">
            <a:avLst/>
          </a:prstGeom>
        </p:spPr>
        <p:txBody>
          <a:bodyPr lIns="0" tIns="0" rIns="0" bIns="0" rtlCol="0" anchor="t">
            <a:spAutoFit/>
          </a:bodyPr>
          <a:lstStyle/>
          <a:p>
            <a:pPr algn="just">
              <a:lnSpc>
                <a:spcPts val="3406"/>
              </a:lnSpc>
            </a:pPr>
            <a:r>
              <a:rPr lang="en-US" sz="2432">
                <a:solidFill>
                  <a:srgbClr val="FFFFFF"/>
                </a:solidFill>
                <a:latin typeface="Poppins"/>
                <a:ea typeface="Poppins"/>
                <a:cs typeface="Poppins"/>
                <a:sym typeface="Poppins"/>
              </a:rPr>
              <a:t>Access Control Systems</a:t>
            </a:r>
          </a:p>
        </p:txBody>
      </p:sp>
      <p:sp>
        <p:nvSpPr>
          <p:cNvPr id="13" name="TextBox 13"/>
          <p:cNvSpPr txBox="1"/>
          <p:nvPr/>
        </p:nvSpPr>
        <p:spPr>
          <a:xfrm>
            <a:off x="9809310" y="5274232"/>
            <a:ext cx="7449990" cy="442632"/>
          </a:xfrm>
          <a:prstGeom prst="rect">
            <a:avLst/>
          </a:prstGeom>
        </p:spPr>
        <p:txBody>
          <a:bodyPr lIns="0" tIns="0" rIns="0" bIns="0" rtlCol="0" anchor="t">
            <a:spAutoFit/>
          </a:bodyPr>
          <a:lstStyle/>
          <a:p>
            <a:pPr algn="just">
              <a:lnSpc>
                <a:spcPts val="3406"/>
              </a:lnSpc>
            </a:pPr>
            <a:r>
              <a:rPr lang="en-US" sz="2432">
                <a:solidFill>
                  <a:srgbClr val="FFFFFF"/>
                </a:solidFill>
                <a:latin typeface="Poppins"/>
                <a:ea typeface="Poppins"/>
                <a:cs typeface="Poppins"/>
                <a:sym typeface="Poppins"/>
              </a:rPr>
              <a:t>E-Surveillance</a:t>
            </a:r>
          </a:p>
        </p:txBody>
      </p:sp>
      <p:sp>
        <p:nvSpPr>
          <p:cNvPr id="14" name="TextBox 14"/>
          <p:cNvSpPr txBox="1"/>
          <p:nvPr/>
        </p:nvSpPr>
        <p:spPr>
          <a:xfrm>
            <a:off x="9809310" y="5996978"/>
            <a:ext cx="5637500" cy="442632"/>
          </a:xfrm>
          <a:prstGeom prst="rect">
            <a:avLst/>
          </a:prstGeom>
        </p:spPr>
        <p:txBody>
          <a:bodyPr lIns="0" tIns="0" rIns="0" bIns="0" rtlCol="0" anchor="t">
            <a:spAutoFit/>
          </a:bodyPr>
          <a:lstStyle/>
          <a:p>
            <a:pPr algn="just">
              <a:lnSpc>
                <a:spcPts val="3406"/>
              </a:lnSpc>
            </a:pPr>
            <a:r>
              <a:rPr lang="en-US" sz="2432">
                <a:solidFill>
                  <a:srgbClr val="FFFFFF"/>
                </a:solidFill>
                <a:latin typeface="Poppins"/>
                <a:ea typeface="Poppins"/>
                <a:cs typeface="Poppins"/>
                <a:sym typeface="Poppins"/>
              </a:rPr>
              <a:t>CCTV Surveillance</a:t>
            </a:r>
          </a:p>
        </p:txBody>
      </p:sp>
      <p:sp>
        <p:nvSpPr>
          <p:cNvPr id="15" name="TextBox 15"/>
          <p:cNvSpPr txBox="1"/>
          <p:nvPr/>
        </p:nvSpPr>
        <p:spPr>
          <a:xfrm>
            <a:off x="9809310" y="6719723"/>
            <a:ext cx="6158260" cy="442632"/>
          </a:xfrm>
          <a:prstGeom prst="rect">
            <a:avLst/>
          </a:prstGeom>
        </p:spPr>
        <p:txBody>
          <a:bodyPr lIns="0" tIns="0" rIns="0" bIns="0" rtlCol="0" anchor="t">
            <a:spAutoFit/>
          </a:bodyPr>
          <a:lstStyle/>
          <a:p>
            <a:pPr algn="just">
              <a:lnSpc>
                <a:spcPts val="3406"/>
              </a:lnSpc>
            </a:pPr>
            <a:r>
              <a:rPr lang="en-US" sz="2432">
                <a:solidFill>
                  <a:srgbClr val="FFFFFF"/>
                </a:solidFill>
                <a:latin typeface="Poppins"/>
                <a:ea typeface="Poppins"/>
                <a:cs typeface="Poppins"/>
                <a:sym typeface="Poppins"/>
              </a:rPr>
              <a:t>Biometric Systems</a:t>
            </a:r>
          </a:p>
        </p:txBody>
      </p:sp>
      <p:sp>
        <p:nvSpPr>
          <p:cNvPr id="16" name="Freeform 16"/>
          <p:cNvSpPr/>
          <p:nvPr/>
        </p:nvSpPr>
        <p:spPr>
          <a:xfrm>
            <a:off x="9144000" y="7478186"/>
            <a:ext cx="508613" cy="508613"/>
          </a:xfrm>
          <a:custGeom>
            <a:avLst/>
            <a:gdLst/>
            <a:ahLst/>
            <a:cxnLst/>
            <a:rect l="l" t="t" r="r" b="b"/>
            <a:pathLst>
              <a:path w="508613" h="508613">
                <a:moveTo>
                  <a:pt x="0" y="0"/>
                </a:moveTo>
                <a:lnTo>
                  <a:pt x="508613" y="0"/>
                </a:lnTo>
                <a:lnTo>
                  <a:pt x="508613" y="508613"/>
                </a:lnTo>
                <a:lnTo>
                  <a:pt x="0" y="50861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7" name="TextBox 17"/>
          <p:cNvSpPr txBox="1"/>
          <p:nvPr/>
        </p:nvSpPr>
        <p:spPr>
          <a:xfrm>
            <a:off x="9809310" y="7473059"/>
            <a:ext cx="5637500" cy="442632"/>
          </a:xfrm>
          <a:prstGeom prst="rect">
            <a:avLst/>
          </a:prstGeom>
        </p:spPr>
        <p:txBody>
          <a:bodyPr lIns="0" tIns="0" rIns="0" bIns="0" rtlCol="0" anchor="t">
            <a:spAutoFit/>
          </a:bodyPr>
          <a:lstStyle/>
          <a:p>
            <a:pPr algn="just">
              <a:lnSpc>
                <a:spcPts val="3406"/>
              </a:lnSpc>
            </a:pPr>
            <a:r>
              <a:rPr lang="en-US" sz="2432">
                <a:solidFill>
                  <a:srgbClr val="FFFFFF"/>
                </a:solidFill>
                <a:latin typeface="Poppins"/>
                <a:ea typeface="Poppins"/>
                <a:cs typeface="Poppins"/>
                <a:sym typeface="Poppins"/>
              </a:rPr>
              <a:t>Multi-factor Authentication</a:t>
            </a:r>
          </a:p>
        </p:txBody>
      </p:sp>
      <p:sp>
        <p:nvSpPr>
          <p:cNvPr id="18" name="Freeform 18"/>
          <p:cNvSpPr/>
          <p:nvPr/>
        </p:nvSpPr>
        <p:spPr>
          <a:xfrm>
            <a:off x="9144000" y="8202384"/>
            <a:ext cx="508613" cy="508613"/>
          </a:xfrm>
          <a:custGeom>
            <a:avLst/>
            <a:gdLst/>
            <a:ahLst/>
            <a:cxnLst/>
            <a:rect l="l" t="t" r="r" b="b"/>
            <a:pathLst>
              <a:path w="508613" h="508613">
                <a:moveTo>
                  <a:pt x="0" y="0"/>
                </a:moveTo>
                <a:lnTo>
                  <a:pt x="508613" y="0"/>
                </a:lnTo>
                <a:lnTo>
                  <a:pt x="508613" y="508613"/>
                </a:lnTo>
                <a:lnTo>
                  <a:pt x="0" y="50861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9" name="TextBox 19"/>
          <p:cNvSpPr txBox="1"/>
          <p:nvPr/>
        </p:nvSpPr>
        <p:spPr>
          <a:xfrm>
            <a:off x="9809310" y="8197257"/>
            <a:ext cx="6885878" cy="442632"/>
          </a:xfrm>
          <a:prstGeom prst="rect">
            <a:avLst/>
          </a:prstGeom>
        </p:spPr>
        <p:txBody>
          <a:bodyPr lIns="0" tIns="0" rIns="0" bIns="0" rtlCol="0" anchor="t">
            <a:spAutoFit/>
          </a:bodyPr>
          <a:lstStyle/>
          <a:p>
            <a:pPr algn="just">
              <a:lnSpc>
                <a:spcPts val="3406"/>
              </a:lnSpc>
            </a:pPr>
            <a:r>
              <a:rPr lang="en-US" sz="2432">
                <a:solidFill>
                  <a:srgbClr val="FFFFFF"/>
                </a:solidFill>
                <a:latin typeface="Poppins"/>
                <a:ea typeface="Poppins"/>
                <a:cs typeface="Poppins"/>
                <a:sym typeface="Poppins"/>
              </a:rPr>
              <a:t>System Integration (Software &amp; Hardware)</a:t>
            </a:r>
          </a:p>
        </p:txBody>
      </p:sp>
      <p:sp>
        <p:nvSpPr>
          <p:cNvPr id="20" name="TextBox 20"/>
          <p:cNvSpPr txBox="1"/>
          <p:nvPr/>
        </p:nvSpPr>
        <p:spPr>
          <a:xfrm>
            <a:off x="9144000" y="2932344"/>
            <a:ext cx="8115300" cy="1063526"/>
          </a:xfrm>
          <a:prstGeom prst="rect">
            <a:avLst/>
          </a:prstGeom>
        </p:spPr>
        <p:txBody>
          <a:bodyPr lIns="0" tIns="0" rIns="0" bIns="0" rtlCol="0" anchor="t">
            <a:spAutoFit/>
          </a:bodyPr>
          <a:lstStyle/>
          <a:p>
            <a:pPr algn="just">
              <a:lnSpc>
                <a:spcPts val="2799"/>
              </a:lnSpc>
            </a:pPr>
            <a:r>
              <a:rPr lang="en-US" sz="1999">
                <a:solidFill>
                  <a:srgbClr val="FFFFFF"/>
                </a:solidFill>
                <a:latin typeface="Poppins"/>
                <a:ea typeface="Poppins"/>
                <a:cs typeface="Poppins"/>
                <a:sym typeface="Poppins"/>
              </a:rPr>
              <a:t>We provide Technology-enabled Security Solutions designed to protect your assets, streamline security operations, and mitigate risks more efficiently.</a:t>
            </a:r>
          </a:p>
        </p:txBody>
      </p:sp>
    </p:spTree>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22046"/>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7245558" cy="3960154"/>
            <a:chOff x="0" y="0"/>
            <a:chExt cx="1122527" cy="613532"/>
          </a:xfrm>
        </p:grpSpPr>
        <p:sp>
          <p:nvSpPr>
            <p:cNvPr id="3" name="Freeform 3"/>
            <p:cNvSpPr/>
            <p:nvPr/>
          </p:nvSpPr>
          <p:spPr>
            <a:xfrm>
              <a:off x="0" y="0"/>
              <a:ext cx="1122527" cy="613532"/>
            </a:xfrm>
            <a:custGeom>
              <a:avLst/>
              <a:gdLst/>
              <a:ahLst/>
              <a:cxnLst/>
              <a:rect l="l" t="t" r="r" b="b"/>
              <a:pathLst>
                <a:path w="1122527" h="613532">
                  <a:moveTo>
                    <a:pt x="0" y="0"/>
                  </a:moveTo>
                  <a:lnTo>
                    <a:pt x="1122527" y="0"/>
                  </a:lnTo>
                  <a:lnTo>
                    <a:pt x="1122527" y="613532"/>
                  </a:lnTo>
                  <a:lnTo>
                    <a:pt x="0" y="613532"/>
                  </a:lnTo>
                  <a:close/>
                </a:path>
              </a:pathLst>
            </a:custGeom>
            <a:blipFill>
              <a:blip r:embed="rId2"/>
              <a:stretch>
                <a:fillRect t="-10949" b="-10949"/>
              </a:stretch>
            </a:blipFill>
            <a:ln w="133350" cap="sq">
              <a:solidFill>
                <a:srgbClr val="045096"/>
              </a:solidFill>
              <a:prstDash val="solid"/>
              <a:miter/>
            </a:ln>
          </p:spPr>
        </p:sp>
      </p:grpSp>
      <p:grpSp>
        <p:nvGrpSpPr>
          <p:cNvPr id="4" name="Group 4"/>
          <p:cNvGrpSpPr/>
          <p:nvPr/>
        </p:nvGrpSpPr>
        <p:grpSpPr>
          <a:xfrm>
            <a:off x="1028700" y="5298146"/>
            <a:ext cx="7245558" cy="3960154"/>
            <a:chOff x="0" y="0"/>
            <a:chExt cx="1122527" cy="613532"/>
          </a:xfrm>
        </p:grpSpPr>
        <p:sp>
          <p:nvSpPr>
            <p:cNvPr id="5" name="Freeform 5"/>
            <p:cNvSpPr/>
            <p:nvPr/>
          </p:nvSpPr>
          <p:spPr>
            <a:xfrm>
              <a:off x="0" y="0"/>
              <a:ext cx="1122527" cy="613532"/>
            </a:xfrm>
            <a:custGeom>
              <a:avLst/>
              <a:gdLst/>
              <a:ahLst/>
              <a:cxnLst/>
              <a:rect l="l" t="t" r="r" b="b"/>
              <a:pathLst>
                <a:path w="1122527" h="613532">
                  <a:moveTo>
                    <a:pt x="0" y="0"/>
                  </a:moveTo>
                  <a:lnTo>
                    <a:pt x="1122527" y="0"/>
                  </a:lnTo>
                  <a:lnTo>
                    <a:pt x="1122527" y="613532"/>
                  </a:lnTo>
                  <a:lnTo>
                    <a:pt x="0" y="613532"/>
                  </a:lnTo>
                  <a:close/>
                </a:path>
              </a:pathLst>
            </a:custGeom>
            <a:blipFill>
              <a:blip r:embed="rId3"/>
              <a:stretch>
                <a:fillRect b="-9776"/>
              </a:stretch>
            </a:blipFill>
            <a:ln w="133350" cap="sq">
              <a:solidFill>
                <a:srgbClr val="045096"/>
              </a:solidFill>
              <a:prstDash val="solid"/>
              <a:miter/>
            </a:ln>
          </p:spPr>
        </p:sp>
      </p:grpSp>
      <p:sp>
        <p:nvSpPr>
          <p:cNvPr id="6" name="Freeform 6"/>
          <p:cNvSpPr/>
          <p:nvPr/>
        </p:nvSpPr>
        <p:spPr>
          <a:xfrm>
            <a:off x="9144000" y="4903129"/>
            <a:ext cx="546183" cy="546183"/>
          </a:xfrm>
          <a:custGeom>
            <a:avLst/>
            <a:gdLst/>
            <a:ahLst/>
            <a:cxnLst/>
            <a:rect l="l" t="t" r="r" b="b"/>
            <a:pathLst>
              <a:path w="546183" h="546183">
                <a:moveTo>
                  <a:pt x="0" y="0"/>
                </a:moveTo>
                <a:lnTo>
                  <a:pt x="546183" y="0"/>
                </a:lnTo>
                <a:lnTo>
                  <a:pt x="546183" y="546183"/>
                </a:lnTo>
                <a:lnTo>
                  <a:pt x="0" y="54618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7" name="Freeform 7"/>
          <p:cNvSpPr/>
          <p:nvPr/>
        </p:nvSpPr>
        <p:spPr>
          <a:xfrm>
            <a:off x="9144000" y="5679262"/>
            <a:ext cx="546183" cy="546183"/>
          </a:xfrm>
          <a:custGeom>
            <a:avLst/>
            <a:gdLst/>
            <a:ahLst/>
            <a:cxnLst/>
            <a:rect l="l" t="t" r="r" b="b"/>
            <a:pathLst>
              <a:path w="546183" h="546183">
                <a:moveTo>
                  <a:pt x="0" y="0"/>
                </a:moveTo>
                <a:lnTo>
                  <a:pt x="546183" y="0"/>
                </a:lnTo>
                <a:lnTo>
                  <a:pt x="546183" y="546183"/>
                </a:lnTo>
                <a:lnTo>
                  <a:pt x="0" y="54618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a:off x="9144000" y="6455395"/>
            <a:ext cx="546183" cy="546183"/>
          </a:xfrm>
          <a:custGeom>
            <a:avLst/>
            <a:gdLst/>
            <a:ahLst/>
            <a:cxnLst/>
            <a:rect l="l" t="t" r="r" b="b"/>
            <a:pathLst>
              <a:path w="546183" h="546183">
                <a:moveTo>
                  <a:pt x="0" y="0"/>
                </a:moveTo>
                <a:lnTo>
                  <a:pt x="546183" y="0"/>
                </a:lnTo>
                <a:lnTo>
                  <a:pt x="546183" y="546183"/>
                </a:lnTo>
                <a:lnTo>
                  <a:pt x="0" y="54618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9" name="Freeform 9"/>
          <p:cNvSpPr/>
          <p:nvPr/>
        </p:nvSpPr>
        <p:spPr>
          <a:xfrm>
            <a:off x="9144000" y="7231528"/>
            <a:ext cx="546183" cy="546183"/>
          </a:xfrm>
          <a:custGeom>
            <a:avLst/>
            <a:gdLst/>
            <a:ahLst/>
            <a:cxnLst/>
            <a:rect l="l" t="t" r="r" b="b"/>
            <a:pathLst>
              <a:path w="546183" h="546183">
                <a:moveTo>
                  <a:pt x="0" y="0"/>
                </a:moveTo>
                <a:lnTo>
                  <a:pt x="546183" y="0"/>
                </a:lnTo>
                <a:lnTo>
                  <a:pt x="546183" y="546183"/>
                </a:lnTo>
                <a:lnTo>
                  <a:pt x="0" y="54618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a:off x="16363489" y="1028700"/>
            <a:ext cx="895811" cy="408714"/>
          </a:xfrm>
          <a:custGeom>
            <a:avLst/>
            <a:gdLst/>
            <a:ahLst/>
            <a:cxnLst/>
            <a:rect l="l" t="t" r="r" b="b"/>
            <a:pathLst>
              <a:path w="895811" h="408714">
                <a:moveTo>
                  <a:pt x="0" y="0"/>
                </a:moveTo>
                <a:lnTo>
                  <a:pt x="895811" y="0"/>
                </a:lnTo>
                <a:lnTo>
                  <a:pt x="895811" y="408714"/>
                </a:lnTo>
                <a:lnTo>
                  <a:pt x="0" y="408714"/>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1" name="Freeform 11"/>
          <p:cNvSpPr/>
          <p:nvPr/>
        </p:nvSpPr>
        <p:spPr>
          <a:xfrm>
            <a:off x="9144000" y="8040511"/>
            <a:ext cx="546183" cy="546183"/>
          </a:xfrm>
          <a:custGeom>
            <a:avLst/>
            <a:gdLst/>
            <a:ahLst/>
            <a:cxnLst/>
            <a:rect l="l" t="t" r="r" b="b"/>
            <a:pathLst>
              <a:path w="546183" h="546183">
                <a:moveTo>
                  <a:pt x="0" y="0"/>
                </a:moveTo>
                <a:lnTo>
                  <a:pt x="546183" y="0"/>
                </a:lnTo>
                <a:lnTo>
                  <a:pt x="546183" y="546183"/>
                </a:lnTo>
                <a:lnTo>
                  <a:pt x="0" y="54618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TextBox 12"/>
          <p:cNvSpPr txBox="1"/>
          <p:nvPr/>
        </p:nvSpPr>
        <p:spPr>
          <a:xfrm>
            <a:off x="9144000" y="1545036"/>
            <a:ext cx="8887643" cy="1416116"/>
          </a:xfrm>
          <a:prstGeom prst="rect">
            <a:avLst/>
          </a:prstGeom>
        </p:spPr>
        <p:txBody>
          <a:bodyPr lIns="0" tIns="0" rIns="0" bIns="0" rtlCol="0" anchor="t">
            <a:spAutoFit/>
          </a:bodyPr>
          <a:lstStyle/>
          <a:p>
            <a:pPr algn="l">
              <a:lnSpc>
                <a:spcPts val="5500"/>
              </a:lnSpc>
            </a:pPr>
            <a:r>
              <a:rPr lang="en-US" sz="5000" b="1">
                <a:solidFill>
                  <a:srgbClr val="FFFFFF"/>
                </a:solidFill>
                <a:latin typeface="Glacial Indifference Bold"/>
                <a:ea typeface="Glacial Indifference Bold"/>
                <a:cs typeface="Glacial Indifference Bold"/>
                <a:sym typeface="Glacial Indifference Bold"/>
              </a:rPr>
              <a:t>PROFESSIONAL SECURITY GUARDING SOLUTIONS</a:t>
            </a:r>
          </a:p>
        </p:txBody>
      </p:sp>
      <p:sp>
        <p:nvSpPr>
          <p:cNvPr id="13" name="TextBox 13"/>
          <p:cNvSpPr txBox="1"/>
          <p:nvPr/>
        </p:nvSpPr>
        <p:spPr>
          <a:xfrm>
            <a:off x="9144000" y="3329195"/>
            <a:ext cx="8115300" cy="1073051"/>
          </a:xfrm>
          <a:prstGeom prst="rect">
            <a:avLst/>
          </a:prstGeom>
        </p:spPr>
        <p:txBody>
          <a:bodyPr lIns="0" tIns="0" rIns="0" bIns="0" rtlCol="0" anchor="t">
            <a:spAutoFit/>
          </a:bodyPr>
          <a:lstStyle/>
          <a:p>
            <a:pPr algn="just">
              <a:lnSpc>
                <a:spcPts val="2800"/>
              </a:lnSpc>
            </a:pPr>
            <a:r>
              <a:rPr lang="en-US" sz="2000">
                <a:solidFill>
                  <a:srgbClr val="FFFFFF"/>
                </a:solidFill>
                <a:latin typeface="Poppins"/>
                <a:ea typeface="Poppins"/>
                <a:cs typeface="Poppins"/>
                <a:sym typeface="Poppins"/>
              </a:rPr>
              <a:t>Our security professionals are recruited and carefully screened according to their talents, qualifications, experience, temperament and background.</a:t>
            </a:r>
          </a:p>
        </p:txBody>
      </p:sp>
      <p:sp>
        <p:nvSpPr>
          <p:cNvPr id="14" name="TextBox 14"/>
          <p:cNvSpPr txBox="1"/>
          <p:nvPr/>
        </p:nvSpPr>
        <p:spPr>
          <a:xfrm>
            <a:off x="9858455" y="4912777"/>
            <a:ext cx="6053927" cy="460174"/>
          </a:xfrm>
          <a:prstGeom prst="rect">
            <a:avLst/>
          </a:prstGeom>
        </p:spPr>
        <p:txBody>
          <a:bodyPr lIns="0" tIns="0" rIns="0" bIns="0" rtlCol="0" anchor="t">
            <a:spAutoFit/>
          </a:bodyPr>
          <a:lstStyle/>
          <a:p>
            <a:pPr algn="just">
              <a:lnSpc>
                <a:spcPts val="3657"/>
              </a:lnSpc>
            </a:pPr>
            <a:r>
              <a:rPr lang="en-US" sz="2612">
                <a:solidFill>
                  <a:srgbClr val="FFFFFF"/>
                </a:solidFill>
                <a:latin typeface="Poppins"/>
                <a:ea typeface="Poppins"/>
                <a:cs typeface="Poppins"/>
                <a:sym typeface="Poppins"/>
              </a:rPr>
              <a:t>Mobile Guarding Services</a:t>
            </a:r>
          </a:p>
        </p:txBody>
      </p:sp>
      <p:sp>
        <p:nvSpPr>
          <p:cNvPr id="15" name="TextBox 15"/>
          <p:cNvSpPr txBox="1"/>
          <p:nvPr/>
        </p:nvSpPr>
        <p:spPr>
          <a:xfrm>
            <a:off x="9858455" y="5688910"/>
            <a:ext cx="4939280" cy="460174"/>
          </a:xfrm>
          <a:prstGeom prst="rect">
            <a:avLst/>
          </a:prstGeom>
        </p:spPr>
        <p:txBody>
          <a:bodyPr lIns="0" tIns="0" rIns="0" bIns="0" rtlCol="0" anchor="t">
            <a:spAutoFit/>
          </a:bodyPr>
          <a:lstStyle/>
          <a:p>
            <a:pPr algn="just">
              <a:lnSpc>
                <a:spcPts val="3657"/>
              </a:lnSpc>
            </a:pPr>
            <a:r>
              <a:rPr lang="en-US" sz="2612">
                <a:solidFill>
                  <a:srgbClr val="FFFFFF"/>
                </a:solidFill>
                <a:latin typeface="Poppins"/>
                <a:ea typeface="Poppins"/>
                <a:cs typeface="Poppins"/>
                <a:sym typeface="Poppins"/>
              </a:rPr>
              <a:t>Security Marshal /Officers</a:t>
            </a:r>
          </a:p>
        </p:txBody>
      </p:sp>
      <p:sp>
        <p:nvSpPr>
          <p:cNvPr id="16" name="TextBox 16"/>
          <p:cNvSpPr txBox="1"/>
          <p:nvPr/>
        </p:nvSpPr>
        <p:spPr>
          <a:xfrm>
            <a:off x="9858455" y="6465043"/>
            <a:ext cx="6053927" cy="460174"/>
          </a:xfrm>
          <a:prstGeom prst="rect">
            <a:avLst/>
          </a:prstGeom>
        </p:spPr>
        <p:txBody>
          <a:bodyPr lIns="0" tIns="0" rIns="0" bIns="0" rtlCol="0" anchor="t">
            <a:spAutoFit/>
          </a:bodyPr>
          <a:lstStyle/>
          <a:p>
            <a:pPr algn="just">
              <a:lnSpc>
                <a:spcPts val="3657"/>
              </a:lnSpc>
            </a:pPr>
            <a:r>
              <a:rPr lang="en-US" sz="2612">
                <a:solidFill>
                  <a:srgbClr val="FFFFFF"/>
                </a:solidFill>
                <a:latin typeface="Poppins"/>
                <a:ea typeface="Poppins"/>
                <a:cs typeface="Poppins"/>
                <a:sym typeface="Poppins"/>
              </a:rPr>
              <a:t>PSO (Private Security Officers)</a:t>
            </a:r>
          </a:p>
        </p:txBody>
      </p:sp>
      <p:sp>
        <p:nvSpPr>
          <p:cNvPr id="17" name="TextBox 17"/>
          <p:cNvSpPr txBox="1"/>
          <p:nvPr/>
        </p:nvSpPr>
        <p:spPr>
          <a:xfrm>
            <a:off x="9858455" y="7241176"/>
            <a:ext cx="6613154" cy="460174"/>
          </a:xfrm>
          <a:prstGeom prst="rect">
            <a:avLst/>
          </a:prstGeom>
        </p:spPr>
        <p:txBody>
          <a:bodyPr lIns="0" tIns="0" rIns="0" bIns="0" rtlCol="0" anchor="t">
            <a:spAutoFit/>
          </a:bodyPr>
          <a:lstStyle/>
          <a:p>
            <a:pPr algn="just">
              <a:lnSpc>
                <a:spcPts val="3657"/>
              </a:lnSpc>
            </a:pPr>
            <a:r>
              <a:rPr lang="en-US" sz="2612">
                <a:solidFill>
                  <a:srgbClr val="FFFFFF"/>
                </a:solidFill>
                <a:latin typeface="Poppins"/>
                <a:ea typeface="Poppins"/>
                <a:cs typeface="Poppins"/>
                <a:sym typeface="Poppins"/>
              </a:rPr>
              <a:t>Armed and Unarmed Security Guards</a:t>
            </a:r>
          </a:p>
        </p:txBody>
      </p:sp>
      <p:sp>
        <p:nvSpPr>
          <p:cNvPr id="18" name="TextBox 18"/>
          <p:cNvSpPr txBox="1"/>
          <p:nvPr/>
        </p:nvSpPr>
        <p:spPr>
          <a:xfrm>
            <a:off x="9858455" y="8050159"/>
            <a:ext cx="6053927" cy="460174"/>
          </a:xfrm>
          <a:prstGeom prst="rect">
            <a:avLst/>
          </a:prstGeom>
        </p:spPr>
        <p:txBody>
          <a:bodyPr lIns="0" tIns="0" rIns="0" bIns="0" rtlCol="0" anchor="t">
            <a:spAutoFit/>
          </a:bodyPr>
          <a:lstStyle/>
          <a:p>
            <a:pPr algn="just">
              <a:lnSpc>
                <a:spcPts val="3657"/>
              </a:lnSpc>
            </a:pPr>
            <a:r>
              <a:rPr lang="en-US" sz="2612">
                <a:solidFill>
                  <a:srgbClr val="FFFFFF"/>
                </a:solidFill>
                <a:latin typeface="Poppins"/>
                <a:ea typeface="Poppins"/>
                <a:cs typeface="Poppins"/>
                <a:sym typeface="Poppins"/>
              </a:rPr>
              <a:t>Event Security Solutions</a:t>
            </a:r>
          </a:p>
        </p:txBody>
      </p:sp>
    </p:spTree>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22046"/>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7245558" cy="3960154"/>
            <a:chOff x="0" y="0"/>
            <a:chExt cx="1122527" cy="613532"/>
          </a:xfrm>
        </p:grpSpPr>
        <p:sp>
          <p:nvSpPr>
            <p:cNvPr id="3" name="Freeform 3"/>
            <p:cNvSpPr/>
            <p:nvPr/>
          </p:nvSpPr>
          <p:spPr>
            <a:xfrm>
              <a:off x="0" y="0"/>
              <a:ext cx="1122527" cy="613532"/>
            </a:xfrm>
            <a:custGeom>
              <a:avLst/>
              <a:gdLst/>
              <a:ahLst/>
              <a:cxnLst/>
              <a:rect l="l" t="t" r="r" b="b"/>
              <a:pathLst>
                <a:path w="1122527" h="613532">
                  <a:moveTo>
                    <a:pt x="0" y="0"/>
                  </a:moveTo>
                  <a:lnTo>
                    <a:pt x="1122527" y="0"/>
                  </a:lnTo>
                  <a:lnTo>
                    <a:pt x="1122527" y="613532"/>
                  </a:lnTo>
                  <a:lnTo>
                    <a:pt x="0" y="613532"/>
                  </a:lnTo>
                  <a:close/>
                </a:path>
              </a:pathLst>
            </a:custGeom>
            <a:blipFill>
              <a:blip r:embed="rId2"/>
              <a:stretch>
                <a:fillRect t="-11749" b="-11749"/>
              </a:stretch>
            </a:blipFill>
            <a:ln w="133350" cap="sq">
              <a:solidFill>
                <a:srgbClr val="045096"/>
              </a:solidFill>
              <a:prstDash val="solid"/>
              <a:miter/>
            </a:ln>
          </p:spPr>
        </p:sp>
      </p:grpSp>
      <p:grpSp>
        <p:nvGrpSpPr>
          <p:cNvPr id="4" name="Group 4"/>
          <p:cNvGrpSpPr/>
          <p:nvPr/>
        </p:nvGrpSpPr>
        <p:grpSpPr>
          <a:xfrm>
            <a:off x="1028700" y="5298146"/>
            <a:ext cx="7245558" cy="3960154"/>
            <a:chOff x="0" y="0"/>
            <a:chExt cx="1122527" cy="613532"/>
          </a:xfrm>
        </p:grpSpPr>
        <p:sp>
          <p:nvSpPr>
            <p:cNvPr id="5" name="Freeform 5"/>
            <p:cNvSpPr/>
            <p:nvPr/>
          </p:nvSpPr>
          <p:spPr>
            <a:xfrm>
              <a:off x="0" y="0"/>
              <a:ext cx="1122527" cy="613532"/>
            </a:xfrm>
            <a:custGeom>
              <a:avLst/>
              <a:gdLst/>
              <a:ahLst/>
              <a:cxnLst/>
              <a:rect l="l" t="t" r="r" b="b"/>
              <a:pathLst>
                <a:path w="1122527" h="613532">
                  <a:moveTo>
                    <a:pt x="0" y="0"/>
                  </a:moveTo>
                  <a:lnTo>
                    <a:pt x="1122527" y="0"/>
                  </a:lnTo>
                  <a:lnTo>
                    <a:pt x="1122527" y="613532"/>
                  </a:lnTo>
                  <a:lnTo>
                    <a:pt x="0" y="613532"/>
                  </a:lnTo>
                  <a:close/>
                </a:path>
              </a:pathLst>
            </a:custGeom>
            <a:blipFill>
              <a:blip r:embed="rId3"/>
              <a:stretch>
                <a:fillRect t="-1457" b="-1457"/>
              </a:stretch>
            </a:blipFill>
            <a:ln w="133350" cap="sq">
              <a:solidFill>
                <a:srgbClr val="045096"/>
              </a:solidFill>
              <a:prstDash val="solid"/>
              <a:miter/>
            </a:ln>
          </p:spPr>
        </p:sp>
      </p:grpSp>
      <p:sp>
        <p:nvSpPr>
          <p:cNvPr id="6" name="Freeform 6"/>
          <p:cNvSpPr/>
          <p:nvPr/>
        </p:nvSpPr>
        <p:spPr>
          <a:xfrm>
            <a:off x="9144000" y="5298146"/>
            <a:ext cx="551741" cy="551741"/>
          </a:xfrm>
          <a:custGeom>
            <a:avLst/>
            <a:gdLst/>
            <a:ahLst/>
            <a:cxnLst/>
            <a:rect l="l" t="t" r="r" b="b"/>
            <a:pathLst>
              <a:path w="551741" h="551741">
                <a:moveTo>
                  <a:pt x="0" y="0"/>
                </a:moveTo>
                <a:lnTo>
                  <a:pt x="551741" y="0"/>
                </a:lnTo>
                <a:lnTo>
                  <a:pt x="551741" y="551741"/>
                </a:lnTo>
                <a:lnTo>
                  <a:pt x="0" y="55174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7" name="Freeform 7"/>
          <p:cNvSpPr/>
          <p:nvPr/>
        </p:nvSpPr>
        <p:spPr>
          <a:xfrm>
            <a:off x="9144000" y="6082177"/>
            <a:ext cx="551741" cy="551741"/>
          </a:xfrm>
          <a:custGeom>
            <a:avLst/>
            <a:gdLst/>
            <a:ahLst/>
            <a:cxnLst/>
            <a:rect l="l" t="t" r="r" b="b"/>
            <a:pathLst>
              <a:path w="551741" h="551741">
                <a:moveTo>
                  <a:pt x="0" y="0"/>
                </a:moveTo>
                <a:lnTo>
                  <a:pt x="551741" y="0"/>
                </a:lnTo>
                <a:lnTo>
                  <a:pt x="551741" y="551742"/>
                </a:lnTo>
                <a:lnTo>
                  <a:pt x="0" y="55174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a:off x="9144000" y="6866209"/>
            <a:ext cx="551741" cy="551741"/>
          </a:xfrm>
          <a:custGeom>
            <a:avLst/>
            <a:gdLst/>
            <a:ahLst/>
            <a:cxnLst/>
            <a:rect l="l" t="t" r="r" b="b"/>
            <a:pathLst>
              <a:path w="551741" h="551741">
                <a:moveTo>
                  <a:pt x="0" y="0"/>
                </a:moveTo>
                <a:lnTo>
                  <a:pt x="551741" y="0"/>
                </a:lnTo>
                <a:lnTo>
                  <a:pt x="551741" y="551741"/>
                </a:lnTo>
                <a:lnTo>
                  <a:pt x="0" y="55174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9" name="Freeform 9"/>
          <p:cNvSpPr/>
          <p:nvPr/>
        </p:nvSpPr>
        <p:spPr>
          <a:xfrm>
            <a:off x="16363489" y="1028700"/>
            <a:ext cx="895811" cy="408714"/>
          </a:xfrm>
          <a:custGeom>
            <a:avLst/>
            <a:gdLst/>
            <a:ahLst/>
            <a:cxnLst/>
            <a:rect l="l" t="t" r="r" b="b"/>
            <a:pathLst>
              <a:path w="895811" h="408714">
                <a:moveTo>
                  <a:pt x="0" y="0"/>
                </a:moveTo>
                <a:lnTo>
                  <a:pt x="895811" y="0"/>
                </a:lnTo>
                <a:lnTo>
                  <a:pt x="895811" y="408714"/>
                </a:lnTo>
                <a:lnTo>
                  <a:pt x="0" y="408714"/>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TextBox 10"/>
          <p:cNvSpPr txBox="1"/>
          <p:nvPr/>
        </p:nvSpPr>
        <p:spPr>
          <a:xfrm>
            <a:off x="9144000" y="1290154"/>
            <a:ext cx="8887643" cy="1416116"/>
          </a:xfrm>
          <a:prstGeom prst="rect">
            <a:avLst/>
          </a:prstGeom>
        </p:spPr>
        <p:txBody>
          <a:bodyPr lIns="0" tIns="0" rIns="0" bIns="0" rtlCol="0" anchor="t">
            <a:spAutoFit/>
          </a:bodyPr>
          <a:lstStyle/>
          <a:p>
            <a:pPr algn="l">
              <a:lnSpc>
                <a:spcPts val="5500"/>
              </a:lnSpc>
            </a:pPr>
            <a:r>
              <a:rPr lang="en-US" sz="5000" b="1">
                <a:solidFill>
                  <a:srgbClr val="FFFFFF"/>
                </a:solidFill>
                <a:latin typeface="Glacial Indifference Bold"/>
                <a:ea typeface="Glacial Indifference Bold"/>
                <a:cs typeface="Glacial Indifference Bold"/>
                <a:sym typeface="Glacial Indifference Bold"/>
              </a:rPr>
              <a:t>RISK MANAGEMENT </a:t>
            </a:r>
          </a:p>
          <a:p>
            <a:pPr algn="l">
              <a:lnSpc>
                <a:spcPts val="5500"/>
              </a:lnSpc>
            </a:pPr>
            <a:r>
              <a:rPr lang="en-US" sz="5000" b="1">
                <a:solidFill>
                  <a:srgbClr val="FFFFFF"/>
                </a:solidFill>
                <a:latin typeface="Glacial Indifference Bold"/>
                <a:ea typeface="Glacial Indifference Bold"/>
                <a:cs typeface="Glacial Indifference Bold"/>
                <a:sym typeface="Glacial Indifference Bold"/>
              </a:rPr>
              <a:t>AND CONSULTING</a:t>
            </a:r>
          </a:p>
        </p:txBody>
      </p:sp>
      <p:sp>
        <p:nvSpPr>
          <p:cNvPr id="11" name="TextBox 11"/>
          <p:cNvSpPr txBox="1"/>
          <p:nvPr/>
        </p:nvSpPr>
        <p:spPr>
          <a:xfrm>
            <a:off x="9869539" y="7660934"/>
            <a:ext cx="6941855" cy="464179"/>
          </a:xfrm>
          <a:prstGeom prst="rect">
            <a:avLst/>
          </a:prstGeom>
        </p:spPr>
        <p:txBody>
          <a:bodyPr lIns="0" tIns="0" rIns="0" bIns="0" rtlCol="0" anchor="t">
            <a:spAutoFit/>
          </a:bodyPr>
          <a:lstStyle/>
          <a:p>
            <a:pPr algn="just">
              <a:lnSpc>
                <a:spcPts val="3695"/>
              </a:lnSpc>
            </a:pPr>
            <a:r>
              <a:rPr lang="en-US" sz="2639">
                <a:solidFill>
                  <a:srgbClr val="FFFFFF"/>
                </a:solidFill>
                <a:latin typeface="Poppins"/>
                <a:ea typeface="Poppins"/>
                <a:cs typeface="Poppins"/>
                <a:sym typeface="Poppins"/>
              </a:rPr>
              <a:t>Specialized Training</a:t>
            </a:r>
          </a:p>
        </p:txBody>
      </p:sp>
      <p:sp>
        <p:nvSpPr>
          <p:cNvPr id="12" name="TextBox 12"/>
          <p:cNvSpPr txBox="1"/>
          <p:nvPr/>
        </p:nvSpPr>
        <p:spPr>
          <a:xfrm>
            <a:off x="9865726" y="6092602"/>
            <a:ext cx="4000652" cy="464179"/>
          </a:xfrm>
          <a:prstGeom prst="rect">
            <a:avLst/>
          </a:prstGeom>
        </p:spPr>
        <p:txBody>
          <a:bodyPr lIns="0" tIns="0" rIns="0" bIns="0" rtlCol="0" anchor="t">
            <a:spAutoFit/>
          </a:bodyPr>
          <a:lstStyle/>
          <a:p>
            <a:pPr algn="just">
              <a:lnSpc>
                <a:spcPts val="3695"/>
              </a:lnSpc>
            </a:pPr>
            <a:r>
              <a:rPr lang="en-US" sz="2639">
                <a:solidFill>
                  <a:srgbClr val="FFFFFF"/>
                </a:solidFill>
                <a:latin typeface="Poppins"/>
                <a:ea typeface="Poppins"/>
                <a:cs typeface="Poppins"/>
                <a:sym typeface="Poppins"/>
              </a:rPr>
              <a:t>Intelligence Services</a:t>
            </a:r>
          </a:p>
        </p:txBody>
      </p:sp>
      <p:sp>
        <p:nvSpPr>
          <p:cNvPr id="13" name="TextBox 13"/>
          <p:cNvSpPr txBox="1"/>
          <p:nvPr/>
        </p:nvSpPr>
        <p:spPr>
          <a:xfrm>
            <a:off x="9865726" y="6876634"/>
            <a:ext cx="6115539" cy="464179"/>
          </a:xfrm>
          <a:prstGeom prst="rect">
            <a:avLst/>
          </a:prstGeom>
        </p:spPr>
        <p:txBody>
          <a:bodyPr lIns="0" tIns="0" rIns="0" bIns="0" rtlCol="0" anchor="t">
            <a:spAutoFit/>
          </a:bodyPr>
          <a:lstStyle/>
          <a:p>
            <a:pPr algn="just">
              <a:lnSpc>
                <a:spcPts val="3695"/>
              </a:lnSpc>
            </a:pPr>
            <a:r>
              <a:rPr lang="en-US" sz="2639">
                <a:solidFill>
                  <a:srgbClr val="FFFFFF"/>
                </a:solidFill>
                <a:latin typeface="Poppins"/>
                <a:ea typeface="Poppins"/>
                <a:cs typeface="Poppins"/>
                <a:sym typeface="Poppins"/>
              </a:rPr>
              <a:t>Investigations</a:t>
            </a:r>
          </a:p>
        </p:txBody>
      </p:sp>
      <p:sp>
        <p:nvSpPr>
          <p:cNvPr id="14" name="TextBox 14"/>
          <p:cNvSpPr txBox="1"/>
          <p:nvPr/>
        </p:nvSpPr>
        <p:spPr>
          <a:xfrm>
            <a:off x="9865726" y="5308321"/>
            <a:ext cx="6941855" cy="464179"/>
          </a:xfrm>
          <a:prstGeom prst="rect">
            <a:avLst/>
          </a:prstGeom>
        </p:spPr>
        <p:txBody>
          <a:bodyPr lIns="0" tIns="0" rIns="0" bIns="0" rtlCol="0" anchor="t">
            <a:spAutoFit/>
          </a:bodyPr>
          <a:lstStyle/>
          <a:p>
            <a:pPr algn="just">
              <a:lnSpc>
                <a:spcPts val="3695"/>
              </a:lnSpc>
            </a:pPr>
            <a:r>
              <a:rPr lang="en-US" sz="2639">
                <a:solidFill>
                  <a:srgbClr val="FFFFFF"/>
                </a:solidFill>
                <a:latin typeface="Poppins"/>
                <a:ea typeface="Poppins"/>
                <a:cs typeface="Poppins"/>
                <a:sym typeface="Poppins"/>
              </a:rPr>
              <a:t>Risk Assessment / Analysis</a:t>
            </a:r>
          </a:p>
        </p:txBody>
      </p:sp>
      <p:sp>
        <p:nvSpPr>
          <p:cNvPr id="15" name="Freeform 15"/>
          <p:cNvSpPr/>
          <p:nvPr/>
        </p:nvSpPr>
        <p:spPr>
          <a:xfrm>
            <a:off x="9144000" y="7650490"/>
            <a:ext cx="551741" cy="551741"/>
          </a:xfrm>
          <a:custGeom>
            <a:avLst/>
            <a:gdLst/>
            <a:ahLst/>
            <a:cxnLst/>
            <a:rect l="l" t="t" r="r" b="b"/>
            <a:pathLst>
              <a:path w="551741" h="551741">
                <a:moveTo>
                  <a:pt x="0" y="0"/>
                </a:moveTo>
                <a:lnTo>
                  <a:pt x="551741" y="0"/>
                </a:lnTo>
                <a:lnTo>
                  <a:pt x="551741" y="551741"/>
                </a:lnTo>
                <a:lnTo>
                  <a:pt x="0" y="55174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6" name="TextBox 16"/>
          <p:cNvSpPr txBox="1"/>
          <p:nvPr/>
        </p:nvSpPr>
        <p:spPr>
          <a:xfrm>
            <a:off x="9144000" y="2835266"/>
            <a:ext cx="8115300" cy="1777835"/>
          </a:xfrm>
          <a:prstGeom prst="rect">
            <a:avLst/>
          </a:prstGeom>
        </p:spPr>
        <p:txBody>
          <a:bodyPr lIns="0" tIns="0" rIns="0" bIns="0" rtlCol="0" anchor="t">
            <a:spAutoFit/>
          </a:bodyPr>
          <a:lstStyle/>
          <a:p>
            <a:pPr algn="just">
              <a:lnSpc>
                <a:spcPts val="2800"/>
              </a:lnSpc>
            </a:pPr>
            <a:r>
              <a:rPr lang="en-US" sz="2000">
                <a:solidFill>
                  <a:srgbClr val="FFFFFF"/>
                </a:solidFill>
                <a:latin typeface="Poppins"/>
                <a:ea typeface="Poppins"/>
                <a:cs typeface="Poppins"/>
                <a:sym typeface="Poppins"/>
              </a:rPr>
              <a:t>We offer expert Risk Management &amp; Consulting services to businesses across various industries. Our team of experienced professionals works closely with organizations to identify, assess, and manage risks, ensuring that they are well-prepared to handle potential threats and vulnerabilities</a:t>
            </a:r>
          </a:p>
        </p:txBody>
      </p:sp>
    </p:spTree>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22046"/>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7245558" cy="3960154"/>
            <a:chOff x="0" y="0"/>
            <a:chExt cx="1122527" cy="613532"/>
          </a:xfrm>
        </p:grpSpPr>
        <p:sp>
          <p:nvSpPr>
            <p:cNvPr id="3" name="Freeform 3"/>
            <p:cNvSpPr/>
            <p:nvPr/>
          </p:nvSpPr>
          <p:spPr>
            <a:xfrm>
              <a:off x="0" y="0"/>
              <a:ext cx="1122527" cy="613532"/>
            </a:xfrm>
            <a:custGeom>
              <a:avLst/>
              <a:gdLst/>
              <a:ahLst/>
              <a:cxnLst/>
              <a:rect l="l" t="t" r="r" b="b"/>
              <a:pathLst>
                <a:path w="1122527" h="613532">
                  <a:moveTo>
                    <a:pt x="0" y="0"/>
                  </a:moveTo>
                  <a:lnTo>
                    <a:pt x="1122527" y="0"/>
                  </a:lnTo>
                  <a:lnTo>
                    <a:pt x="1122527" y="613532"/>
                  </a:lnTo>
                  <a:lnTo>
                    <a:pt x="0" y="613532"/>
                  </a:lnTo>
                  <a:close/>
                </a:path>
              </a:pathLst>
            </a:custGeom>
            <a:blipFill>
              <a:blip r:embed="rId2"/>
              <a:stretch>
                <a:fillRect l="-1929" r="-1929"/>
              </a:stretch>
            </a:blipFill>
            <a:ln w="133350" cap="sq">
              <a:solidFill>
                <a:srgbClr val="045096"/>
              </a:solidFill>
              <a:prstDash val="solid"/>
              <a:miter/>
            </a:ln>
          </p:spPr>
        </p:sp>
      </p:grpSp>
      <p:grpSp>
        <p:nvGrpSpPr>
          <p:cNvPr id="4" name="Group 4"/>
          <p:cNvGrpSpPr/>
          <p:nvPr/>
        </p:nvGrpSpPr>
        <p:grpSpPr>
          <a:xfrm>
            <a:off x="1028700" y="5298146"/>
            <a:ext cx="7245558" cy="3960154"/>
            <a:chOff x="0" y="0"/>
            <a:chExt cx="1122527" cy="613532"/>
          </a:xfrm>
        </p:grpSpPr>
        <p:sp>
          <p:nvSpPr>
            <p:cNvPr id="5" name="Freeform 5"/>
            <p:cNvSpPr/>
            <p:nvPr/>
          </p:nvSpPr>
          <p:spPr>
            <a:xfrm>
              <a:off x="0" y="0"/>
              <a:ext cx="1122527" cy="613532"/>
            </a:xfrm>
            <a:custGeom>
              <a:avLst/>
              <a:gdLst/>
              <a:ahLst/>
              <a:cxnLst/>
              <a:rect l="l" t="t" r="r" b="b"/>
              <a:pathLst>
                <a:path w="1122527" h="613532">
                  <a:moveTo>
                    <a:pt x="0" y="0"/>
                  </a:moveTo>
                  <a:lnTo>
                    <a:pt x="1122527" y="0"/>
                  </a:lnTo>
                  <a:lnTo>
                    <a:pt x="1122527" y="613532"/>
                  </a:lnTo>
                  <a:lnTo>
                    <a:pt x="0" y="613532"/>
                  </a:lnTo>
                  <a:close/>
                </a:path>
              </a:pathLst>
            </a:custGeom>
            <a:blipFill>
              <a:blip r:embed="rId3"/>
              <a:stretch>
                <a:fillRect t="-11063" b="-11063"/>
              </a:stretch>
            </a:blipFill>
            <a:ln w="133350" cap="sq">
              <a:solidFill>
                <a:srgbClr val="045096"/>
              </a:solidFill>
              <a:prstDash val="solid"/>
              <a:miter/>
            </a:ln>
          </p:spPr>
        </p:sp>
      </p:grpSp>
      <p:sp>
        <p:nvSpPr>
          <p:cNvPr id="6" name="Freeform 6"/>
          <p:cNvSpPr/>
          <p:nvPr/>
        </p:nvSpPr>
        <p:spPr>
          <a:xfrm>
            <a:off x="9144000" y="5544350"/>
            <a:ext cx="381265" cy="381265"/>
          </a:xfrm>
          <a:custGeom>
            <a:avLst/>
            <a:gdLst/>
            <a:ahLst/>
            <a:cxnLst/>
            <a:rect l="l" t="t" r="r" b="b"/>
            <a:pathLst>
              <a:path w="381265" h="381265">
                <a:moveTo>
                  <a:pt x="0" y="0"/>
                </a:moveTo>
                <a:lnTo>
                  <a:pt x="381265" y="0"/>
                </a:lnTo>
                <a:lnTo>
                  <a:pt x="381265" y="381265"/>
                </a:lnTo>
                <a:lnTo>
                  <a:pt x="0" y="38126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7" name="Freeform 7"/>
          <p:cNvSpPr/>
          <p:nvPr/>
        </p:nvSpPr>
        <p:spPr>
          <a:xfrm>
            <a:off x="9144000" y="6086132"/>
            <a:ext cx="381265" cy="381265"/>
          </a:xfrm>
          <a:custGeom>
            <a:avLst/>
            <a:gdLst/>
            <a:ahLst/>
            <a:cxnLst/>
            <a:rect l="l" t="t" r="r" b="b"/>
            <a:pathLst>
              <a:path w="381265" h="381265">
                <a:moveTo>
                  <a:pt x="0" y="0"/>
                </a:moveTo>
                <a:lnTo>
                  <a:pt x="381265" y="0"/>
                </a:lnTo>
                <a:lnTo>
                  <a:pt x="381265" y="381265"/>
                </a:lnTo>
                <a:lnTo>
                  <a:pt x="0" y="38126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a:off x="16363489" y="1028700"/>
            <a:ext cx="895811" cy="408714"/>
          </a:xfrm>
          <a:custGeom>
            <a:avLst/>
            <a:gdLst/>
            <a:ahLst/>
            <a:cxnLst/>
            <a:rect l="l" t="t" r="r" b="b"/>
            <a:pathLst>
              <a:path w="895811" h="408714">
                <a:moveTo>
                  <a:pt x="0" y="0"/>
                </a:moveTo>
                <a:lnTo>
                  <a:pt x="895811" y="0"/>
                </a:lnTo>
                <a:lnTo>
                  <a:pt x="895811" y="408714"/>
                </a:lnTo>
                <a:lnTo>
                  <a:pt x="0" y="408714"/>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9" name="Freeform 9"/>
          <p:cNvSpPr/>
          <p:nvPr/>
        </p:nvSpPr>
        <p:spPr>
          <a:xfrm>
            <a:off x="9144000" y="7218145"/>
            <a:ext cx="381265" cy="381265"/>
          </a:xfrm>
          <a:custGeom>
            <a:avLst/>
            <a:gdLst/>
            <a:ahLst/>
            <a:cxnLst/>
            <a:rect l="l" t="t" r="r" b="b"/>
            <a:pathLst>
              <a:path w="381265" h="381265">
                <a:moveTo>
                  <a:pt x="0" y="0"/>
                </a:moveTo>
                <a:lnTo>
                  <a:pt x="381265" y="0"/>
                </a:lnTo>
                <a:lnTo>
                  <a:pt x="381265" y="381265"/>
                </a:lnTo>
                <a:lnTo>
                  <a:pt x="0" y="38126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TextBox 10"/>
          <p:cNvSpPr txBox="1"/>
          <p:nvPr/>
        </p:nvSpPr>
        <p:spPr>
          <a:xfrm>
            <a:off x="9144000" y="1252107"/>
            <a:ext cx="8887643" cy="1416116"/>
          </a:xfrm>
          <a:prstGeom prst="rect">
            <a:avLst/>
          </a:prstGeom>
        </p:spPr>
        <p:txBody>
          <a:bodyPr lIns="0" tIns="0" rIns="0" bIns="0" rtlCol="0" anchor="t">
            <a:spAutoFit/>
          </a:bodyPr>
          <a:lstStyle/>
          <a:p>
            <a:pPr algn="l">
              <a:lnSpc>
                <a:spcPts val="5500"/>
              </a:lnSpc>
            </a:pPr>
            <a:r>
              <a:rPr lang="en-US" sz="5000" b="1">
                <a:solidFill>
                  <a:srgbClr val="FFFFFF"/>
                </a:solidFill>
                <a:latin typeface="Glacial Indifference Bold"/>
                <a:ea typeface="Glacial Indifference Bold"/>
                <a:cs typeface="Glacial Indifference Bold"/>
                <a:sym typeface="Glacial Indifference Bold"/>
              </a:rPr>
              <a:t>COMPREHENSIVE</a:t>
            </a:r>
          </a:p>
          <a:p>
            <a:pPr algn="l">
              <a:lnSpc>
                <a:spcPts val="5500"/>
              </a:lnSpc>
            </a:pPr>
            <a:r>
              <a:rPr lang="en-US" sz="5000" b="1">
                <a:solidFill>
                  <a:srgbClr val="FFFFFF"/>
                </a:solidFill>
                <a:latin typeface="Glacial Indifference Bold"/>
                <a:ea typeface="Glacial Indifference Bold"/>
                <a:cs typeface="Glacial Indifference Bold"/>
                <a:sym typeface="Glacial Indifference Bold"/>
              </a:rPr>
              <a:t>FACILITY MANAGEMENT </a:t>
            </a:r>
          </a:p>
        </p:txBody>
      </p:sp>
      <p:sp>
        <p:nvSpPr>
          <p:cNvPr id="11" name="TextBox 11"/>
          <p:cNvSpPr txBox="1"/>
          <p:nvPr/>
        </p:nvSpPr>
        <p:spPr>
          <a:xfrm>
            <a:off x="9144000" y="2875918"/>
            <a:ext cx="8115300" cy="2211936"/>
          </a:xfrm>
          <a:prstGeom prst="rect">
            <a:avLst/>
          </a:prstGeom>
        </p:spPr>
        <p:txBody>
          <a:bodyPr lIns="0" tIns="0" rIns="0" bIns="0" rtlCol="0" anchor="t">
            <a:spAutoFit/>
          </a:bodyPr>
          <a:lstStyle/>
          <a:p>
            <a:pPr algn="just">
              <a:lnSpc>
                <a:spcPts val="2520"/>
              </a:lnSpc>
            </a:pPr>
            <a:r>
              <a:rPr lang="en-US" sz="1800">
                <a:solidFill>
                  <a:srgbClr val="FFFFFF"/>
                </a:solidFill>
                <a:latin typeface="Poppins"/>
                <a:ea typeface="Poppins"/>
                <a:cs typeface="Poppins"/>
                <a:sym typeface="Poppins"/>
              </a:rPr>
              <a:t>We specialize in providing Comprehensive Facility Management (FM) solutions that streamline operations, enhance safety, and create efficient, productive environments. Our services go beyond basic building maintenance to ensure that every aspect of your facility runs smoothly, efficiently, and sustainably. From cleaning and maintenance to security and energy management, we handle all the operational challenges, allowing you to focus on your core business.</a:t>
            </a:r>
          </a:p>
        </p:txBody>
      </p:sp>
      <p:sp>
        <p:nvSpPr>
          <p:cNvPr id="12" name="TextBox 12"/>
          <p:cNvSpPr txBox="1"/>
          <p:nvPr/>
        </p:nvSpPr>
        <p:spPr>
          <a:xfrm>
            <a:off x="9642727" y="5550003"/>
            <a:ext cx="4225962" cy="322308"/>
          </a:xfrm>
          <a:prstGeom prst="rect">
            <a:avLst/>
          </a:prstGeom>
        </p:spPr>
        <p:txBody>
          <a:bodyPr lIns="0" tIns="0" rIns="0" bIns="0" rtlCol="0" anchor="t">
            <a:spAutoFit/>
          </a:bodyPr>
          <a:lstStyle/>
          <a:p>
            <a:pPr algn="just">
              <a:lnSpc>
                <a:spcPts val="2553"/>
              </a:lnSpc>
            </a:pPr>
            <a:r>
              <a:rPr lang="en-US" sz="1823">
                <a:solidFill>
                  <a:srgbClr val="FFFFFF"/>
                </a:solidFill>
                <a:latin typeface="Poppins"/>
                <a:ea typeface="Poppins"/>
                <a:cs typeface="Poppins"/>
                <a:sym typeface="Poppins"/>
              </a:rPr>
              <a:t>Smart Surface Disinfection Program</a:t>
            </a:r>
          </a:p>
        </p:txBody>
      </p:sp>
      <p:sp>
        <p:nvSpPr>
          <p:cNvPr id="13" name="TextBox 13"/>
          <p:cNvSpPr txBox="1"/>
          <p:nvPr/>
        </p:nvSpPr>
        <p:spPr>
          <a:xfrm>
            <a:off x="9642727" y="6091785"/>
            <a:ext cx="4616332" cy="322308"/>
          </a:xfrm>
          <a:prstGeom prst="rect">
            <a:avLst/>
          </a:prstGeom>
        </p:spPr>
        <p:txBody>
          <a:bodyPr lIns="0" tIns="0" rIns="0" bIns="0" rtlCol="0" anchor="t">
            <a:spAutoFit/>
          </a:bodyPr>
          <a:lstStyle/>
          <a:p>
            <a:pPr algn="just">
              <a:lnSpc>
                <a:spcPts val="2553"/>
              </a:lnSpc>
            </a:pPr>
            <a:r>
              <a:rPr lang="en-US" sz="1823">
                <a:solidFill>
                  <a:srgbClr val="FFFFFF"/>
                </a:solidFill>
                <a:latin typeface="Poppins"/>
                <a:ea typeface="Poppins"/>
                <a:cs typeface="Poppins"/>
                <a:sym typeface="Poppins"/>
              </a:rPr>
              <a:t>Life Shield – Anti Microbial Program</a:t>
            </a:r>
          </a:p>
        </p:txBody>
      </p:sp>
      <p:sp>
        <p:nvSpPr>
          <p:cNvPr id="14" name="TextBox 14"/>
          <p:cNvSpPr txBox="1"/>
          <p:nvPr/>
        </p:nvSpPr>
        <p:spPr>
          <a:xfrm>
            <a:off x="9642727" y="7223798"/>
            <a:ext cx="5826710" cy="322308"/>
          </a:xfrm>
          <a:prstGeom prst="rect">
            <a:avLst/>
          </a:prstGeom>
        </p:spPr>
        <p:txBody>
          <a:bodyPr lIns="0" tIns="0" rIns="0" bIns="0" rtlCol="0" anchor="t">
            <a:spAutoFit/>
          </a:bodyPr>
          <a:lstStyle/>
          <a:p>
            <a:pPr algn="just">
              <a:lnSpc>
                <a:spcPts val="2553"/>
              </a:lnSpc>
            </a:pPr>
            <a:r>
              <a:rPr lang="en-US" sz="1823">
                <a:solidFill>
                  <a:srgbClr val="FFFFFF"/>
                </a:solidFill>
                <a:latin typeface="Poppins"/>
                <a:ea typeface="Poppins"/>
                <a:cs typeface="Poppins"/>
                <a:sym typeface="Poppins"/>
              </a:rPr>
              <a:t>Manual &amp; Mechanized Housekeeping</a:t>
            </a:r>
          </a:p>
        </p:txBody>
      </p:sp>
      <p:sp>
        <p:nvSpPr>
          <p:cNvPr id="15" name="Freeform 15"/>
          <p:cNvSpPr/>
          <p:nvPr/>
        </p:nvSpPr>
        <p:spPr>
          <a:xfrm>
            <a:off x="9144000" y="7761015"/>
            <a:ext cx="381265" cy="381265"/>
          </a:xfrm>
          <a:custGeom>
            <a:avLst/>
            <a:gdLst/>
            <a:ahLst/>
            <a:cxnLst/>
            <a:rect l="l" t="t" r="r" b="b"/>
            <a:pathLst>
              <a:path w="381265" h="381265">
                <a:moveTo>
                  <a:pt x="0" y="0"/>
                </a:moveTo>
                <a:lnTo>
                  <a:pt x="381265" y="0"/>
                </a:lnTo>
                <a:lnTo>
                  <a:pt x="381265" y="381265"/>
                </a:lnTo>
                <a:lnTo>
                  <a:pt x="0" y="38126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6" name="Freeform 16"/>
          <p:cNvSpPr/>
          <p:nvPr/>
        </p:nvSpPr>
        <p:spPr>
          <a:xfrm>
            <a:off x="9144000" y="8302797"/>
            <a:ext cx="381265" cy="381265"/>
          </a:xfrm>
          <a:custGeom>
            <a:avLst/>
            <a:gdLst/>
            <a:ahLst/>
            <a:cxnLst/>
            <a:rect l="l" t="t" r="r" b="b"/>
            <a:pathLst>
              <a:path w="381265" h="381265">
                <a:moveTo>
                  <a:pt x="0" y="0"/>
                </a:moveTo>
                <a:lnTo>
                  <a:pt x="381265" y="0"/>
                </a:lnTo>
                <a:lnTo>
                  <a:pt x="381265" y="381265"/>
                </a:lnTo>
                <a:lnTo>
                  <a:pt x="0" y="38126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7" name="Freeform 17"/>
          <p:cNvSpPr/>
          <p:nvPr/>
        </p:nvSpPr>
        <p:spPr>
          <a:xfrm>
            <a:off x="9144000" y="8867510"/>
            <a:ext cx="381265" cy="381265"/>
          </a:xfrm>
          <a:custGeom>
            <a:avLst/>
            <a:gdLst/>
            <a:ahLst/>
            <a:cxnLst/>
            <a:rect l="l" t="t" r="r" b="b"/>
            <a:pathLst>
              <a:path w="381265" h="381265">
                <a:moveTo>
                  <a:pt x="0" y="0"/>
                </a:moveTo>
                <a:lnTo>
                  <a:pt x="381265" y="0"/>
                </a:lnTo>
                <a:lnTo>
                  <a:pt x="381265" y="381265"/>
                </a:lnTo>
                <a:lnTo>
                  <a:pt x="0" y="38126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8" name="TextBox 18"/>
          <p:cNvSpPr txBox="1"/>
          <p:nvPr/>
        </p:nvSpPr>
        <p:spPr>
          <a:xfrm>
            <a:off x="9642727" y="7766668"/>
            <a:ext cx="4225962" cy="322308"/>
          </a:xfrm>
          <a:prstGeom prst="rect">
            <a:avLst/>
          </a:prstGeom>
        </p:spPr>
        <p:txBody>
          <a:bodyPr lIns="0" tIns="0" rIns="0" bIns="0" rtlCol="0" anchor="t">
            <a:spAutoFit/>
          </a:bodyPr>
          <a:lstStyle/>
          <a:p>
            <a:pPr algn="just">
              <a:lnSpc>
                <a:spcPts val="2553"/>
              </a:lnSpc>
            </a:pPr>
            <a:r>
              <a:rPr lang="en-US" sz="1823">
                <a:solidFill>
                  <a:srgbClr val="FFFFFF"/>
                </a:solidFill>
                <a:latin typeface="Poppins"/>
                <a:ea typeface="Poppins"/>
                <a:cs typeface="Poppins"/>
                <a:sym typeface="Poppins"/>
              </a:rPr>
              <a:t>Horticulture &amp; Conservancy </a:t>
            </a:r>
          </a:p>
        </p:txBody>
      </p:sp>
      <p:sp>
        <p:nvSpPr>
          <p:cNvPr id="19" name="TextBox 19"/>
          <p:cNvSpPr txBox="1"/>
          <p:nvPr/>
        </p:nvSpPr>
        <p:spPr>
          <a:xfrm>
            <a:off x="9642727" y="8308450"/>
            <a:ext cx="4616332" cy="322308"/>
          </a:xfrm>
          <a:prstGeom prst="rect">
            <a:avLst/>
          </a:prstGeom>
        </p:spPr>
        <p:txBody>
          <a:bodyPr lIns="0" tIns="0" rIns="0" bIns="0" rtlCol="0" anchor="t">
            <a:spAutoFit/>
          </a:bodyPr>
          <a:lstStyle/>
          <a:p>
            <a:pPr algn="just">
              <a:lnSpc>
                <a:spcPts val="2553"/>
              </a:lnSpc>
            </a:pPr>
            <a:r>
              <a:rPr lang="en-US" sz="1823">
                <a:solidFill>
                  <a:srgbClr val="FFFFFF"/>
                </a:solidFill>
                <a:latin typeface="Poppins"/>
                <a:ea typeface="Poppins"/>
                <a:cs typeface="Poppins"/>
                <a:sym typeface="Poppins"/>
              </a:rPr>
              <a:t>Façade cleaning and ALLIED</a:t>
            </a:r>
          </a:p>
        </p:txBody>
      </p:sp>
      <p:sp>
        <p:nvSpPr>
          <p:cNvPr id="20" name="TextBox 20"/>
          <p:cNvSpPr txBox="1"/>
          <p:nvPr/>
        </p:nvSpPr>
        <p:spPr>
          <a:xfrm>
            <a:off x="9642727" y="8873163"/>
            <a:ext cx="4225962" cy="322308"/>
          </a:xfrm>
          <a:prstGeom prst="rect">
            <a:avLst/>
          </a:prstGeom>
        </p:spPr>
        <p:txBody>
          <a:bodyPr lIns="0" tIns="0" rIns="0" bIns="0" rtlCol="0" anchor="t">
            <a:spAutoFit/>
          </a:bodyPr>
          <a:lstStyle/>
          <a:p>
            <a:pPr algn="just">
              <a:lnSpc>
                <a:spcPts val="2553"/>
              </a:lnSpc>
            </a:pPr>
            <a:r>
              <a:rPr lang="en-US" sz="1823">
                <a:solidFill>
                  <a:srgbClr val="FFFFFF"/>
                </a:solidFill>
                <a:latin typeface="Poppins"/>
                <a:ea typeface="Poppins"/>
                <a:cs typeface="Poppins"/>
                <a:sym typeface="Poppins"/>
              </a:rPr>
              <a:t>Pest control</a:t>
            </a:r>
          </a:p>
        </p:txBody>
      </p:sp>
      <p:sp>
        <p:nvSpPr>
          <p:cNvPr id="21" name="Freeform 21"/>
          <p:cNvSpPr/>
          <p:nvPr/>
        </p:nvSpPr>
        <p:spPr>
          <a:xfrm>
            <a:off x="9144000" y="6629002"/>
            <a:ext cx="381265" cy="381265"/>
          </a:xfrm>
          <a:custGeom>
            <a:avLst/>
            <a:gdLst/>
            <a:ahLst/>
            <a:cxnLst/>
            <a:rect l="l" t="t" r="r" b="b"/>
            <a:pathLst>
              <a:path w="381265" h="381265">
                <a:moveTo>
                  <a:pt x="0" y="0"/>
                </a:moveTo>
                <a:lnTo>
                  <a:pt x="381265" y="0"/>
                </a:lnTo>
                <a:lnTo>
                  <a:pt x="381265" y="381265"/>
                </a:lnTo>
                <a:lnTo>
                  <a:pt x="0" y="38126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22" name="TextBox 22"/>
          <p:cNvSpPr txBox="1"/>
          <p:nvPr/>
        </p:nvSpPr>
        <p:spPr>
          <a:xfrm>
            <a:off x="9642727" y="6634655"/>
            <a:ext cx="4616332" cy="322308"/>
          </a:xfrm>
          <a:prstGeom prst="rect">
            <a:avLst/>
          </a:prstGeom>
        </p:spPr>
        <p:txBody>
          <a:bodyPr lIns="0" tIns="0" rIns="0" bIns="0" rtlCol="0" anchor="t">
            <a:spAutoFit/>
          </a:bodyPr>
          <a:lstStyle/>
          <a:p>
            <a:pPr algn="just">
              <a:lnSpc>
                <a:spcPts val="2553"/>
              </a:lnSpc>
            </a:pPr>
            <a:r>
              <a:rPr lang="en-US" sz="1823">
                <a:solidFill>
                  <a:srgbClr val="FFFFFF"/>
                </a:solidFill>
                <a:latin typeface="Poppins"/>
                <a:ea typeface="Poppins"/>
                <a:cs typeface="Poppins"/>
                <a:sym typeface="Poppins"/>
              </a:rPr>
              <a:t>UV Airborne Infection Control</a:t>
            </a:r>
          </a:p>
        </p:txBody>
      </p:sp>
    </p:spTree>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22046"/>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7245558" cy="3960154"/>
            <a:chOff x="0" y="0"/>
            <a:chExt cx="1122527" cy="613532"/>
          </a:xfrm>
        </p:grpSpPr>
        <p:sp>
          <p:nvSpPr>
            <p:cNvPr id="3" name="Freeform 3"/>
            <p:cNvSpPr/>
            <p:nvPr/>
          </p:nvSpPr>
          <p:spPr>
            <a:xfrm>
              <a:off x="0" y="0"/>
              <a:ext cx="1122527" cy="613532"/>
            </a:xfrm>
            <a:custGeom>
              <a:avLst/>
              <a:gdLst/>
              <a:ahLst/>
              <a:cxnLst/>
              <a:rect l="l" t="t" r="r" b="b"/>
              <a:pathLst>
                <a:path w="1122527" h="613532">
                  <a:moveTo>
                    <a:pt x="0" y="0"/>
                  </a:moveTo>
                  <a:lnTo>
                    <a:pt x="1122527" y="0"/>
                  </a:lnTo>
                  <a:lnTo>
                    <a:pt x="1122527" y="613532"/>
                  </a:lnTo>
                  <a:lnTo>
                    <a:pt x="0" y="613532"/>
                  </a:lnTo>
                  <a:close/>
                </a:path>
              </a:pathLst>
            </a:custGeom>
            <a:blipFill>
              <a:blip r:embed="rId2"/>
              <a:stretch>
                <a:fillRect l="-4656" r="-4656"/>
              </a:stretch>
            </a:blipFill>
            <a:ln w="133350" cap="sq">
              <a:solidFill>
                <a:srgbClr val="045096"/>
              </a:solidFill>
              <a:prstDash val="solid"/>
              <a:miter/>
            </a:ln>
          </p:spPr>
        </p:sp>
      </p:grpSp>
      <p:grpSp>
        <p:nvGrpSpPr>
          <p:cNvPr id="4" name="Group 4"/>
          <p:cNvGrpSpPr/>
          <p:nvPr/>
        </p:nvGrpSpPr>
        <p:grpSpPr>
          <a:xfrm>
            <a:off x="1028700" y="5298146"/>
            <a:ext cx="7245558" cy="3960154"/>
            <a:chOff x="0" y="0"/>
            <a:chExt cx="1122527" cy="613532"/>
          </a:xfrm>
        </p:grpSpPr>
        <p:sp>
          <p:nvSpPr>
            <p:cNvPr id="5" name="Freeform 5"/>
            <p:cNvSpPr/>
            <p:nvPr/>
          </p:nvSpPr>
          <p:spPr>
            <a:xfrm>
              <a:off x="0" y="0"/>
              <a:ext cx="1122527" cy="613532"/>
            </a:xfrm>
            <a:custGeom>
              <a:avLst/>
              <a:gdLst/>
              <a:ahLst/>
              <a:cxnLst/>
              <a:rect l="l" t="t" r="r" b="b"/>
              <a:pathLst>
                <a:path w="1122527" h="613532">
                  <a:moveTo>
                    <a:pt x="0" y="0"/>
                  </a:moveTo>
                  <a:lnTo>
                    <a:pt x="1122527" y="0"/>
                  </a:lnTo>
                  <a:lnTo>
                    <a:pt x="1122527" y="613532"/>
                  </a:lnTo>
                  <a:lnTo>
                    <a:pt x="0" y="613532"/>
                  </a:lnTo>
                  <a:close/>
                </a:path>
              </a:pathLst>
            </a:custGeom>
            <a:blipFill>
              <a:blip r:embed="rId3"/>
              <a:stretch>
                <a:fillRect t="-1457" b="-1457"/>
              </a:stretch>
            </a:blipFill>
            <a:ln w="133350" cap="sq">
              <a:solidFill>
                <a:srgbClr val="045096"/>
              </a:solidFill>
              <a:prstDash val="solid"/>
              <a:miter/>
            </a:ln>
          </p:spPr>
        </p:sp>
      </p:grpSp>
      <p:sp>
        <p:nvSpPr>
          <p:cNvPr id="6" name="Freeform 6"/>
          <p:cNvSpPr/>
          <p:nvPr/>
        </p:nvSpPr>
        <p:spPr>
          <a:xfrm>
            <a:off x="9144000" y="5298146"/>
            <a:ext cx="425045" cy="425045"/>
          </a:xfrm>
          <a:custGeom>
            <a:avLst/>
            <a:gdLst/>
            <a:ahLst/>
            <a:cxnLst/>
            <a:rect l="l" t="t" r="r" b="b"/>
            <a:pathLst>
              <a:path w="425045" h="425045">
                <a:moveTo>
                  <a:pt x="0" y="0"/>
                </a:moveTo>
                <a:lnTo>
                  <a:pt x="425045" y="0"/>
                </a:lnTo>
                <a:lnTo>
                  <a:pt x="425045" y="425045"/>
                </a:lnTo>
                <a:lnTo>
                  <a:pt x="0" y="42504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7" name="Freeform 7"/>
          <p:cNvSpPr/>
          <p:nvPr/>
        </p:nvSpPr>
        <p:spPr>
          <a:xfrm>
            <a:off x="9144000" y="5980366"/>
            <a:ext cx="425045" cy="425045"/>
          </a:xfrm>
          <a:custGeom>
            <a:avLst/>
            <a:gdLst/>
            <a:ahLst/>
            <a:cxnLst/>
            <a:rect l="l" t="t" r="r" b="b"/>
            <a:pathLst>
              <a:path w="425045" h="425045">
                <a:moveTo>
                  <a:pt x="0" y="0"/>
                </a:moveTo>
                <a:lnTo>
                  <a:pt x="425045" y="0"/>
                </a:lnTo>
                <a:lnTo>
                  <a:pt x="425045" y="425045"/>
                </a:lnTo>
                <a:lnTo>
                  <a:pt x="0" y="42504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a:off x="16363489" y="1028700"/>
            <a:ext cx="895811" cy="408714"/>
          </a:xfrm>
          <a:custGeom>
            <a:avLst/>
            <a:gdLst/>
            <a:ahLst/>
            <a:cxnLst/>
            <a:rect l="l" t="t" r="r" b="b"/>
            <a:pathLst>
              <a:path w="895811" h="408714">
                <a:moveTo>
                  <a:pt x="0" y="0"/>
                </a:moveTo>
                <a:lnTo>
                  <a:pt x="895811" y="0"/>
                </a:lnTo>
                <a:lnTo>
                  <a:pt x="895811" y="408714"/>
                </a:lnTo>
                <a:lnTo>
                  <a:pt x="0" y="408714"/>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9" name="Freeform 9"/>
          <p:cNvSpPr/>
          <p:nvPr/>
        </p:nvSpPr>
        <p:spPr>
          <a:xfrm>
            <a:off x="9144000" y="7242368"/>
            <a:ext cx="425045" cy="425045"/>
          </a:xfrm>
          <a:custGeom>
            <a:avLst/>
            <a:gdLst/>
            <a:ahLst/>
            <a:cxnLst/>
            <a:rect l="l" t="t" r="r" b="b"/>
            <a:pathLst>
              <a:path w="425045" h="425045">
                <a:moveTo>
                  <a:pt x="0" y="0"/>
                </a:moveTo>
                <a:lnTo>
                  <a:pt x="425045" y="0"/>
                </a:lnTo>
                <a:lnTo>
                  <a:pt x="425045" y="425045"/>
                </a:lnTo>
                <a:lnTo>
                  <a:pt x="0" y="42504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a:off x="9144000" y="7931095"/>
            <a:ext cx="425045" cy="425045"/>
          </a:xfrm>
          <a:custGeom>
            <a:avLst/>
            <a:gdLst/>
            <a:ahLst/>
            <a:cxnLst/>
            <a:rect l="l" t="t" r="r" b="b"/>
            <a:pathLst>
              <a:path w="425045" h="425045">
                <a:moveTo>
                  <a:pt x="0" y="0"/>
                </a:moveTo>
                <a:lnTo>
                  <a:pt x="425045" y="0"/>
                </a:lnTo>
                <a:lnTo>
                  <a:pt x="425045" y="425046"/>
                </a:lnTo>
                <a:lnTo>
                  <a:pt x="0" y="42504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a:off x="9144000" y="8535090"/>
            <a:ext cx="425045" cy="425045"/>
          </a:xfrm>
          <a:custGeom>
            <a:avLst/>
            <a:gdLst/>
            <a:ahLst/>
            <a:cxnLst/>
            <a:rect l="l" t="t" r="r" b="b"/>
            <a:pathLst>
              <a:path w="425045" h="425045">
                <a:moveTo>
                  <a:pt x="0" y="0"/>
                </a:moveTo>
                <a:lnTo>
                  <a:pt x="425045" y="0"/>
                </a:lnTo>
                <a:lnTo>
                  <a:pt x="425045" y="425045"/>
                </a:lnTo>
                <a:lnTo>
                  <a:pt x="0" y="42504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Freeform 12"/>
          <p:cNvSpPr/>
          <p:nvPr/>
        </p:nvSpPr>
        <p:spPr>
          <a:xfrm>
            <a:off x="9144000" y="6585574"/>
            <a:ext cx="425045" cy="425045"/>
          </a:xfrm>
          <a:custGeom>
            <a:avLst/>
            <a:gdLst/>
            <a:ahLst/>
            <a:cxnLst/>
            <a:rect l="l" t="t" r="r" b="b"/>
            <a:pathLst>
              <a:path w="425045" h="425045">
                <a:moveTo>
                  <a:pt x="0" y="0"/>
                </a:moveTo>
                <a:lnTo>
                  <a:pt x="425045" y="0"/>
                </a:lnTo>
                <a:lnTo>
                  <a:pt x="425045" y="425045"/>
                </a:lnTo>
                <a:lnTo>
                  <a:pt x="0" y="42504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3" name="TextBox 13"/>
          <p:cNvSpPr txBox="1"/>
          <p:nvPr/>
        </p:nvSpPr>
        <p:spPr>
          <a:xfrm>
            <a:off x="9144000" y="1592661"/>
            <a:ext cx="8887643" cy="720758"/>
          </a:xfrm>
          <a:prstGeom prst="rect">
            <a:avLst/>
          </a:prstGeom>
        </p:spPr>
        <p:txBody>
          <a:bodyPr lIns="0" tIns="0" rIns="0" bIns="0" rtlCol="0" anchor="t">
            <a:spAutoFit/>
          </a:bodyPr>
          <a:lstStyle/>
          <a:p>
            <a:pPr algn="l">
              <a:lnSpc>
                <a:spcPts val="5500"/>
              </a:lnSpc>
            </a:pPr>
            <a:r>
              <a:rPr lang="en-US" sz="5000" b="1">
                <a:solidFill>
                  <a:srgbClr val="FFFFFF"/>
                </a:solidFill>
                <a:latin typeface="Glacial Indifference Bold"/>
                <a:ea typeface="Glacial Indifference Bold"/>
                <a:cs typeface="Glacial Indifference Bold"/>
                <a:sym typeface="Glacial Indifference Bold"/>
              </a:rPr>
              <a:t>MANPOWER SERVICES</a:t>
            </a:r>
          </a:p>
        </p:txBody>
      </p:sp>
      <p:sp>
        <p:nvSpPr>
          <p:cNvPr id="14" name="TextBox 14"/>
          <p:cNvSpPr txBox="1"/>
          <p:nvPr/>
        </p:nvSpPr>
        <p:spPr>
          <a:xfrm>
            <a:off x="9198045" y="2562737"/>
            <a:ext cx="8115300" cy="2009140"/>
          </a:xfrm>
          <a:prstGeom prst="rect">
            <a:avLst/>
          </a:prstGeom>
        </p:spPr>
        <p:txBody>
          <a:bodyPr lIns="0" tIns="0" rIns="0" bIns="0" rtlCol="0" anchor="t">
            <a:spAutoFit/>
          </a:bodyPr>
          <a:lstStyle/>
          <a:p>
            <a:pPr algn="just">
              <a:lnSpc>
                <a:spcPts val="2660"/>
              </a:lnSpc>
            </a:pPr>
            <a:r>
              <a:rPr lang="en-US" sz="1900">
                <a:solidFill>
                  <a:srgbClr val="FFFFFF"/>
                </a:solidFill>
                <a:latin typeface="Poppins"/>
                <a:ea typeface="Poppins"/>
                <a:cs typeface="Poppins"/>
                <a:sym typeface="Poppins"/>
              </a:rPr>
              <a:t>Our Manpower Services offer companies the human resources they need to drive productivity, ensure security, and manage operations with expertise and efficiency. Whether you need security personnel, facility management staff, or specialized workers for short-term or long-term engagements, we provide tailor-made solutions to meet your specific requirements.</a:t>
            </a:r>
          </a:p>
        </p:txBody>
      </p:sp>
      <p:sp>
        <p:nvSpPr>
          <p:cNvPr id="15" name="TextBox 15"/>
          <p:cNvSpPr txBox="1"/>
          <p:nvPr/>
        </p:nvSpPr>
        <p:spPr>
          <a:xfrm>
            <a:off x="9699996" y="5300391"/>
            <a:ext cx="8588004" cy="363375"/>
          </a:xfrm>
          <a:prstGeom prst="rect">
            <a:avLst/>
          </a:prstGeom>
        </p:spPr>
        <p:txBody>
          <a:bodyPr lIns="0" tIns="0" rIns="0" bIns="0" rtlCol="0" anchor="t">
            <a:spAutoFit/>
          </a:bodyPr>
          <a:lstStyle/>
          <a:p>
            <a:pPr algn="just">
              <a:lnSpc>
                <a:spcPts val="2846"/>
              </a:lnSpc>
            </a:pPr>
            <a:r>
              <a:rPr lang="en-US" sz="2033">
                <a:solidFill>
                  <a:srgbClr val="FFFFFF"/>
                </a:solidFill>
                <a:latin typeface="Poppins"/>
                <a:ea typeface="Poppins"/>
                <a:cs typeface="Poppins"/>
                <a:sym typeface="Poppins"/>
              </a:rPr>
              <a:t>Scientists / Engineers/ Technicians</a:t>
            </a:r>
          </a:p>
        </p:txBody>
      </p:sp>
      <p:sp>
        <p:nvSpPr>
          <p:cNvPr id="16" name="TextBox 16"/>
          <p:cNvSpPr txBox="1"/>
          <p:nvPr/>
        </p:nvSpPr>
        <p:spPr>
          <a:xfrm>
            <a:off x="9699996" y="5982611"/>
            <a:ext cx="8047688" cy="363375"/>
          </a:xfrm>
          <a:prstGeom prst="rect">
            <a:avLst/>
          </a:prstGeom>
        </p:spPr>
        <p:txBody>
          <a:bodyPr lIns="0" tIns="0" rIns="0" bIns="0" rtlCol="0" anchor="t">
            <a:spAutoFit/>
          </a:bodyPr>
          <a:lstStyle/>
          <a:p>
            <a:pPr algn="just">
              <a:lnSpc>
                <a:spcPts val="2846"/>
              </a:lnSpc>
            </a:pPr>
            <a:r>
              <a:rPr lang="en-US" sz="2033">
                <a:solidFill>
                  <a:srgbClr val="FFFFFF"/>
                </a:solidFill>
                <a:latin typeface="Poppins"/>
                <a:ea typeface="Poppins"/>
                <a:cs typeface="Poppins"/>
                <a:sym typeface="Poppins"/>
              </a:rPr>
              <a:t>Allied Health Professionals / Professional Hostesses</a:t>
            </a:r>
          </a:p>
        </p:txBody>
      </p:sp>
      <p:sp>
        <p:nvSpPr>
          <p:cNvPr id="17" name="TextBox 17"/>
          <p:cNvSpPr txBox="1"/>
          <p:nvPr/>
        </p:nvSpPr>
        <p:spPr>
          <a:xfrm>
            <a:off x="9699996" y="7244613"/>
            <a:ext cx="6495790" cy="363375"/>
          </a:xfrm>
          <a:prstGeom prst="rect">
            <a:avLst/>
          </a:prstGeom>
        </p:spPr>
        <p:txBody>
          <a:bodyPr lIns="0" tIns="0" rIns="0" bIns="0" rtlCol="0" anchor="t">
            <a:spAutoFit/>
          </a:bodyPr>
          <a:lstStyle/>
          <a:p>
            <a:pPr algn="just">
              <a:lnSpc>
                <a:spcPts val="2846"/>
              </a:lnSpc>
            </a:pPr>
            <a:r>
              <a:rPr lang="en-US" sz="2033">
                <a:solidFill>
                  <a:srgbClr val="FFFFFF"/>
                </a:solidFill>
                <a:latin typeface="Poppins"/>
                <a:ea typeface="Poppins"/>
                <a:cs typeface="Poppins"/>
                <a:sym typeface="Poppins"/>
              </a:rPr>
              <a:t>Construction &amp; Manufacturing</a:t>
            </a:r>
          </a:p>
        </p:txBody>
      </p:sp>
      <p:sp>
        <p:nvSpPr>
          <p:cNvPr id="18" name="TextBox 18"/>
          <p:cNvSpPr txBox="1"/>
          <p:nvPr/>
        </p:nvSpPr>
        <p:spPr>
          <a:xfrm>
            <a:off x="9699996" y="7933341"/>
            <a:ext cx="7111398" cy="363375"/>
          </a:xfrm>
          <a:prstGeom prst="rect">
            <a:avLst/>
          </a:prstGeom>
        </p:spPr>
        <p:txBody>
          <a:bodyPr lIns="0" tIns="0" rIns="0" bIns="0" rtlCol="0" anchor="t">
            <a:spAutoFit/>
          </a:bodyPr>
          <a:lstStyle/>
          <a:p>
            <a:pPr algn="just">
              <a:lnSpc>
                <a:spcPts val="2846"/>
              </a:lnSpc>
            </a:pPr>
            <a:r>
              <a:rPr lang="en-US" sz="2033">
                <a:solidFill>
                  <a:srgbClr val="FFFFFF"/>
                </a:solidFill>
                <a:latin typeface="Poppins"/>
                <a:ea typeface="Poppins"/>
                <a:cs typeface="Poppins"/>
                <a:sym typeface="Poppins"/>
              </a:rPr>
              <a:t>Skilled and Semi-Skilled Labor</a:t>
            </a:r>
          </a:p>
        </p:txBody>
      </p:sp>
      <p:sp>
        <p:nvSpPr>
          <p:cNvPr id="19" name="TextBox 19"/>
          <p:cNvSpPr txBox="1"/>
          <p:nvPr/>
        </p:nvSpPr>
        <p:spPr>
          <a:xfrm>
            <a:off x="9699996" y="8537335"/>
            <a:ext cx="6495790" cy="363375"/>
          </a:xfrm>
          <a:prstGeom prst="rect">
            <a:avLst/>
          </a:prstGeom>
        </p:spPr>
        <p:txBody>
          <a:bodyPr lIns="0" tIns="0" rIns="0" bIns="0" rtlCol="0" anchor="t">
            <a:spAutoFit/>
          </a:bodyPr>
          <a:lstStyle/>
          <a:p>
            <a:pPr algn="just">
              <a:lnSpc>
                <a:spcPts val="2846"/>
              </a:lnSpc>
            </a:pPr>
            <a:r>
              <a:rPr lang="en-US" sz="2033">
                <a:solidFill>
                  <a:srgbClr val="FFFFFF"/>
                </a:solidFill>
                <a:latin typeface="Poppins"/>
                <a:ea typeface="Poppins"/>
                <a:cs typeface="Poppins"/>
                <a:sym typeface="Poppins"/>
              </a:rPr>
              <a:t>Personal &amp; Commercial Vehicle Operator</a:t>
            </a:r>
          </a:p>
        </p:txBody>
      </p:sp>
      <p:sp>
        <p:nvSpPr>
          <p:cNvPr id="20" name="TextBox 20"/>
          <p:cNvSpPr txBox="1"/>
          <p:nvPr/>
        </p:nvSpPr>
        <p:spPr>
          <a:xfrm>
            <a:off x="9699996" y="6587819"/>
            <a:ext cx="5146425" cy="363375"/>
          </a:xfrm>
          <a:prstGeom prst="rect">
            <a:avLst/>
          </a:prstGeom>
        </p:spPr>
        <p:txBody>
          <a:bodyPr lIns="0" tIns="0" rIns="0" bIns="0" rtlCol="0" anchor="t">
            <a:spAutoFit/>
          </a:bodyPr>
          <a:lstStyle/>
          <a:p>
            <a:pPr algn="just">
              <a:lnSpc>
                <a:spcPts val="2846"/>
              </a:lnSpc>
            </a:pPr>
            <a:r>
              <a:rPr lang="en-US" sz="2033">
                <a:solidFill>
                  <a:srgbClr val="FFFFFF"/>
                </a:solidFill>
                <a:latin typeface="Poppins"/>
                <a:ea typeface="Poppins"/>
                <a:cs typeface="Poppins"/>
                <a:sym typeface="Poppins"/>
              </a:rPr>
              <a:t>Administrative Support </a:t>
            </a:r>
          </a:p>
        </p:txBody>
      </p:sp>
    </p:spTree>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22046"/>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7245558" cy="3960154"/>
            <a:chOff x="0" y="0"/>
            <a:chExt cx="1122527" cy="613532"/>
          </a:xfrm>
        </p:grpSpPr>
        <p:sp>
          <p:nvSpPr>
            <p:cNvPr id="3" name="Freeform 3"/>
            <p:cNvSpPr/>
            <p:nvPr/>
          </p:nvSpPr>
          <p:spPr>
            <a:xfrm>
              <a:off x="0" y="0"/>
              <a:ext cx="1122527" cy="613532"/>
            </a:xfrm>
            <a:custGeom>
              <a:avLst/>
              <a:gdLst/>
              <a:ahLst/>
              <a:cxnLst/>
              <a:rect l="l" t="t" r="r" b="b"/>
              <a:pathLst>
                <a:path w="1122527" h="613532">
                  <a:moveTo>
                    <a:pt x="0" y="0"/>
                  </a:moveTo>
                  <a:lnTo>
                    <a:pt x="1122527" y="0"/>
                  </a:lnTo>
                  <a:lnTo>
                    <a:pt x="1122527" y="613532"/>
                  </a:lnTo>
                  <a:lnTo>
                    <a:pt x="0" y="613532"/>
                  </a:lnTo>
                  <a:close/>
                </a:path>
              </a:pathLst>
            </a:custGeom>
            <a:blipFill>
              <a:blip r:embed="rId2"/>
              <a:stretch>
                <a:fillRect l="-4656" r="-4656"/>
              </a:stretch>
            </a:blipFill>
            <a:ln w="133350" cap="sq">
              <a:solidFill>
                <a:srgbClr val="045096"/>
              </a:solidFill>
              <a:prstDash val="solid"/>
              <a:miter/>
            </a:ln>
          </p:spPr>
        </p:sp>
      </p:grpSp>
      <p:grpSp>
        <p:nvGrpSpPr>
          <p:cNvPr id="4" name="Group 4"/>
          <p:cNvGrpSpPr/>
          <p:nvPr/>
        </p:nvGrpSpPr>
        <p:grpSpPr>
          <a:xfrm>
            <a:off x="1028700" y="5298146"/>
            <a:ext cx="7245558" cy="3960154"/>
            <a:chOff x="0" y="0"/>
            <a:chExt cx="1122527" cy="613532"/>
          </a:xfrm>
        </p:grpSpPr>
        <p:sp>
          <p:nvSpPr>
            <p:cNvPr id="5" name="Freeform 5"/>
            <p:cNvSpPr/>
            <p:nvPr/>
          </p:nvSpPr>
          <p:spPr>
            <a:xfrm>
              <a:off x="0" y="0"/>
              <a:ext cx="1122527" cy="613532"/>
            </a:xfrm>
            <a:custGeom>
              <a:avLst/>
              <a:gdLst/>
              <a:ahLst/>
              <a:cxnLst/>
              <a:rect l="l" t="t" r="r" b="b"/>
              <a:pathLst>
                <a:path w="1122527" h="613532">
                  <a:moveTo>
                    <a:pt x="0" y="0"/>
                  </a:moveTo>
                  <a:lnTo>
                    <a:pt x="1122527" y="0"/>
                  </a:lnTo>
                  <a:lnTo>
                    <a:pt x="1122527" y="613532"/>
                  </a:lnTo>
                  <a:lnTo>
                    <a:pt x="0" y="613532"/>
                  </a:lnTo>
                  <a:close/>
                </a:path>
              </a:pathLst>
            </a:custGeom>
            <a:blipFill>
              <a:blip r:embed="rId3"/>
              <a:stretch>
                <a:fillRect t="-18610" b="-18610"/>
              </a:stretch>
            </a:blipFill>
            <a:ln w="133350" cap="sq">
              <a:solidFill>
                <a:srgbClr val="045096"/>
              </a:solidFill>
              <a:prstDash val="solid"/>
              <a:miter/>
            </a:ln>
          </p:spPr>
        </p:sp>
      </p:grpSp>
      <p:sp>
        <p:nvSpPr>
          <p:cNvPr id="6" name="Freeform 6"/>
          <p:cNvSpPr/>
          <p:nvPr/>
        </p:nvSpPr>
        <p:spPr>
          <a:xfrm>
            <a:off x="9144000" y="4988854"/>
            <a:ext cx="425045" cy="425045"/>
          </a:xfrm>
          <a:custGeom>
            <a:avLst/>
            <a:gdLst/>
            <a:ahLst/>
            <a:cxnLst/>
            <a:rect l="l" t="t" r="r" b="b"/>
            <a:pathLst>
              <a:path w="425045" h="425045">
                <a:moveTo>
                  <a:pt x="0" y="0"/>
                </a:moveTo>
                <a:lnTo>
                  <a:pt x="425045" y="0"/>
                </a:lnTo>
                <a:lnTo>
                  <a:pt x="425045" y="425046"/>
                </a:lnTo>
                <a:lnTo>
                  <a:pt x="0" y="42504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7" name="Freeform 7"/>
          <p:cNvSpPr/>
          <p:nvPr/>
        </p:nvSpPr>
        <p:spPr>
          <a:xfrm>
            <a:off x="9144000" y="5671075"/>
            <a:ext cx="425045" cy="425045"/>
          </a:xfrm>
          <a:custGeom>
            <a:avLst/>
            <a:gdLst/>
            <a:ahLst/>
            <a:cxnLst/>
            <a:rect l="l" t="t" r="r" b="b"/>
            <a:pathLst>
              <a:path w="425045" h="425045">
                <a:moveTo>
                  <a:pt x="0" y="0"/>
                </a:moveTo>
                <a:lnTo>
                  <a:pt x="425045" y="0"/>
                </a:lnTo>
                <a:lnTo>
                  <a:pt x="425045" y="425045"/>
                </a:lnTo>
                <a:lnTo>
                  <a:pt x="0" y="42504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a:off x="16363489" y="1028700"/>
            <a:ext cx="895811" cy="408714"/>
          </a:xfrm>
          <a:custGeom>
            <a:avLst/>
            <a:gdLst/>
            <a:ahLst/>
            <a:cxnLst/>
            <a:rect l="l" t="t" r="r" b="b"/>
            <a:pathLst>
              <a:path w="895811" h="408714">
                <a:moveTo>
                  <a:pt x="0" y="0"/>
                </a:moveTo>
                <a:lnTo>
                  <a:pt x="895811" y="0"/>
                </a:lnTo>
                <a:lnTo>
                  <a:pt x="895811" y="408714"/>
                </a:lnTo>
                <a:lnTo>
                  <a:pt x="0" y="408714"/>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9" name="Freeform 9"/>
          <p:cNvSpPr/>
          <p:nvPr/>
        </p:nvSpPr>
        <p:spPr>
          <a:xfrm>
            <a:off x="9144000" y="6933077"/>
            <a:ext cx="425045" cy="425045"/>
          </a:xfrm>
          <a:custGeom>
            <a:avLst/>
            <a:gdLst/>
            <a:ahLst/>
            <a:cxnLst/>
            <a:rect l="l" t="t" r="r" b="b"/>
            <a:pathLst>
              <a:path w="425045" h="425045">
                <a:moveTo>
                  <a:pt x="0" y="0"/>
                </a:moveTo>
                <a:lnTo>
                  <a:pt x="425045" y="0"/>
                </a:lnTo>
                <a:lnTo>
                  <a:pt x="425045" y="425045"/>
                </a:lnTo>
                <a:lnTo>
                  <a:pt x="0" y="42504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a:off x="9144000" y="7621804"/>
            <a:ext cx="425045" cy="425045"/>
          </a:xfrm>
          <a:custGeom>
            <a:avLst/>
            <a:gdLst/>
            <a:ahLst/>
            <a:cxnLst/>
            <a:rect l="l" t="t" r="r" b="b"/>
            <a:pathLst>
              <a:path w="425045" h="425045">
                <a:moveTo>
                  <a:pt x="0" y="0"/>
                </a:moveTo>
                <a:lnTo>
                  <a:pt x="425045" y="0"/>
                </a:lnTo>
                <a:lnTo>
                  <a:pt x="425045" y="425045"/>
                </a:lnTo>
                <a:lnTo>
                  <a:pt x="0" y="42504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a:off x="9144000" y="8225799"/>
            <a:ext cx="425045" cy="425045"/>
          </a:xfrm>
          <a:custGeom>
            <a:avLst/>
            <a:gdLst/>
            <a:ahLst/>
            <a:cxnLst/>
            <a:rect l="l" t="t" r="r" b="b"/>
            <a:pathLst>
              <a:path w="425045" h="425045">
                <a:moveTo>
                  <a:pt x="0" y="0"/>
                </a:moveTo>
                <a:lnTo>
                  <a:pt x="425045" y="0"/>
                </a:lnTo>
                <a:lnTo>
                  <a:pt x="425045" y="425045"/>
                </a:lnTo>
                <a:lnTo>
                  <a:pt x="0" y="42504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Freeform 12"/>
          <p:cNvSpPr/>
          <p:nvPr/>
        </p:nvSpPr>
        <p:spPr>
          <a:xfrm>
            <a:off x="9144000" y="6276283"/>
            <a:ext cx="425045" cy="425045"/>
          </a:xfrm>
          <a:custGeom>
            <a:avLst/>
            <a:gdLst/>
            <a:ahLst/>
            <a:cxnLst/>
            <a:rect l="l" t="t" r="r" b="b"/>
            <a:pathLst>
              <a:path w="425045" h="425045">
                <a:moveTo>
                  <a:pt x="0" y="0"/>
                </a:moveTo>
                <a:lnTo>
                  <a:pt x="425045" y="0"/>
                </a:lnTo>
                <a:lnTo>
                  <a:pt x="425045" y="425045"/>
                </a:lnTo>
                <a:lnTo>
                  <a:pt x="0" y="42504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3" name="TextBox 13"/>
          <p:cNvSpPr txBox="1"/>
          <p:nvPr/>
        </p:nvSpPr>
        <p:spPr>
          <a:xfrm>
            <a:off x="9144000" y="1592661"/>
            <a:ext cx="8887643" cy="720758"/>
          </a:xfrm>
          <a:prstGeom prst="rect">
            <a:avLst/>
          </a:prstGeom>
        </p:spPr>
        <p:txBody>
          <a:bodyPr lIns="0" tIns="0" rIns="0" bIns="0" rtlCol="0" anchor="t">
            <a:spAutoFit/>
          </a:bodyPr>
          <a:lstStyle/>
          <a:p>
            <a:pPr algn="l">
              <a:lnSpc>
                <a:spcPts val="5500"/>
              </a:lnSpc>
            </a:pPr>
            <a:r>
              <a:rPr lang="en-US" sz="5000" b="1">
                <a:solidFill>
                  <a:srgbClr val="FFFFFF"/>
                </a:solidFill>
                <a:latin typeface="Glacial Indifference Bold"/>
                <a:ea typeface="Glacial Indifference Bold"/>
                <a:cs typeface="Glacial Indifference Bold"/>
                <a:sym typeface="Glacial Indifference Bold"/>
              </a:rPr>
              <a:t>TECHNICAL SOLUTIONS </a:t>
            </a:r>
          </a:p>
        </p:txBody>
      </p:sp>
      <p:sp>
        <p:nvSpPr>
          <p:cNvPr id="14" name="TextBox 14"/>
          <p:cNvSpPr txBox="1"/>
          <p:nvPr/>
        </p:nvSpPr>
        <p:spPr>
          <a:xfrm>
            <a:off x="9144000" y="2596479"/>
            <a:ext cx="8115300" cy="1954226"/>
          </a:xfrm>
          <a:prstGeom prst="rect">
            <a:avLst/>
          </a:prstGeom>
        </p:spPr>
        <p:txBody>
          <a:bodyPr lIns="0" tIns="0" rIns="0" bIns="0" rtlCol="0" anchor="t">
            <a:spAutoFit/>
          </a:bodyPr>
          <a:lstStyle/>
          <a:p>
            <a:pPr algn="just">
              <a:lnSpc>
                <a:spcPts val="3079"/>
              </a:lnSpc>
            </a:pPr>
            <a:r>
              <a:rPr lang="en-US" sz="2199">
                <a:solidFill>
                  <a:srgbClr val="FFFFFF"/>
                </a:solidFill>
                <a:latin typeface="Poppins"/>
                <a:ea typeface="Poppins"/>
                <a:cs typeface="Poppins"/>
                <a:sym typeface="Poppins"/>
              </a:rPr>
              <a:t>Technical Solutions in the context of Comprehensive Facility Management (CFM), it involves leveraging technology to streamline processes, enhance efficiency, reduce costs, and improve the overall performance of a facility.</a:t>
            </a:r>
          </a:p>
        </p:txBody>
      </p:sp>
      <p:sp>
        <p:nvSpPr>
          <p:cNvPr id="15" name="TextBox 15"/>
          <p:cNvSpPr txBox="1"/>
          <p:nvPr/>
        </p:nvSpPr>
        <p:spPr>
          <a:xfrm>
            <a:off x="9699996" y="4991100"/>
            <a:ext cx="8588004" cy="363375"/>
          </a:xfrm>
          <a:prstGeom prst="rect">
            <a:avLst/>
          </a:prstGeom>
        </p:spPr>
        <p:txBody>
          <a:bodyPr lIns="0" tIns="0" rIns="0" bIns="0" rtlCol="0" anchor="t">
            <a:spAutoFit/>
          </a:bodyPr>
          <a:lstStyle/>
          <a:p>
            <a:pPr algn="just">
              <a:lnSpc>
                <a:spcPts val="2846"/>
              </a:lnSpc>
            </a:pPr>
            <a:r>
              <a:rPr lang="en-US" sz="2033">
                <a:solidFill>
                  <a:srgbClr val="FFFFFF"/>
                </a:solidFill>
                <a:latin typeface="Poppins"/>
                <a:ea typeface="Poppins"/>
                <a:cs typeface="Poppins"/>
                <a:sym typeface="Poppins"/>
              </a:rPr>
              <a:t>Mechanical and Electrical – Skilled and Licensed Manpower</a:t>
            </a:r>
          </a:p>
        </p:txBody>
      </p:sp>
      <p:sp>
        <p:nvSpPr>
          <p:cNvPr id="16" name="TextBox 16"/>
          <p:cNvSpPr txBox="1"/>
          <p:nvPr/>
        </p:nvSpPr>
        <p:spPr>
          <a:xfrm>
            <a:off x="9699996" y="5673320"/>
            <a:ext cx="5146425" cy="363375"/>
          </a:xfrm>
          <a:prstGeom prst="rect">
            <a:avLst/>
          </a:prstGeom>
        </p:spPr>
        <p:txBody>
          <a:bodyPr lIns="0" tIns="0" rIns="0" bIns="0" rtlCol="0" anchor="t">
            <a:spAutoFit/>
          </a:bodyPr>
          <a:lstStyle/>
          <a:p>
            <a:pPr algn="just">
              <a:lnSpc>
                <a:spcPts val="2846"/>
              </a:lnSpc>
            </a:pPr>
            <a:r>
              <a:rPr lang="en-US" sz="2033">
                <a:solidFill>
                  <a:srgbClr val="FFFFFF"/>
                </a:solidFill>
                <a:latin typeface="Poppins"/>
                <a:ea typeface="Poppins"/>
                <a:cs typeface="Poppins"/>
                <a:sym typeface="Poppins"/>
              </a:rPr>
              <a:t>Management and Cost Optimization</a:t>
            </a:r>
          </a:p>
        </p:txBody>
      </p:sp>
      <p:sp>
        <p:nvSpPr>
          <p:cNvPr id="17" name="TextBox 17"/>
          <p:cNvSpPr txBox="1"/>
          <p:nvPr/>
        </p:nvSpPr>
        <p:spPr>
          <a:xfrm>
            <a:off x="9699996" y="6935322"/>
            <a:ext cx="6495790" cy="363375"/>
          </a:xfrm>
          <a:prstGeom prst="rect">
            <a:avLst/>
          </a:prstGeom>
        </p:spPr>
        <p:txBody>
          <a:bodyPr lIns="0" tIns="0" rIns="0" bIns="0" rtlCol="0" anchor="t">
            <a:spAutoFit/>
          </a:bodyPr>
          <a:lstStyle/>
          <a:p>
            <a:pPr algn="just">
              <a:lnSpc>
                <a:spcPts val="2846"/>
              </a:lnSpc>
            </a:pPr>
            <a:r>
              <a:rPr lang="en-US" sz="2033">
                <a:solidFill>
                  <a:srgbClr val="FFFFFF"/>
                </a:solidFill>
                <a:latin typeface="Poppins"/>
                <a:ea typeface="Poppins"/>
                <a:cs typeface="Poppins"/>
                <a:sym typeface="Poppins"/>
              </a:rPr>
              <a:t>Water Treatment Systems</a:t>
            </a:r>
          </a:p>
        </p:txBody>
      </p:sp>
      <p:sp>
        <p:nvSpPr>
          <p:cNvPr id="18" name="TextBox 18"/>
          <p:cNvSpPr txBox="1"/>
          <p:nvPr/>
        </p:nvSpPr>
        <p:spPr>
          <a:xfrm>
            <a:off x="9699996" y="7624049"/>
            <a:ext cx="5146425" cy="363375"/>
          </a:xfrm>
          <a:prstGeom prst="rect">
            <a:avLst/>
          </a:prstGeom>
        </p:spPr>
        <p:txBody>
          <a:bodyPr lIns="0" tIns="0" rIns="0" bIns="0" rtlCol="0" anchor="t">
            <a:spAutoFit/>
          </a:bodyPr>
          <a:lstStyle/>
          <a:p>
            <a:pPr algn="just">
              <a:lnSpc>
                <a:spcPts val="2846"/>
              </a:lnSpc>
            </a:pPr>
            <a:r>
              <a:rPr lang="en-US" sz="2033">
                <a:solidFill>
                  <a:srgbClr val="FFFFFF"/>
                </a:solidFill>
                <a:latin typeface="Poppins"/>
                <a:ea typeface="Poppins"/>
                <a:cs typeface="Poppins"/>
                <a:sym typeface="Poppins"/>
              </a:rPr>
              <a:t>Building Management System (BMS)</a:t>
            </a:r>
          </a:p>
        </p:txBody>
      </p:sp>
      <p:sp>
        <p:nvSpPr>
          <p:cNvPr id="19" name="TextBox 19"/>
          <p:cNvSpPr txBox="1"/>
          <p:nvPr/>
        </p:nvSpPr>
        <p:spPr>
          <a:xfrm>
            <a:off x="9699996" y="8228044"/>
            <a:ext cx="5146425" cy="363375"/>
          </a:xfrm>
          <a:prstGeom prst="rect">
            <a:avLst/>
          </a:prstGeom>
        </p:spPr>
        <p:txBody>
          <a:bodyPr lIns="0" tIns="0" rIns="0" bIns="0" rtlCol="0" anchor="t">
            <a:spAutoFit/>
          </a:bodyPr>
          <a:lstStyle/>
          <a:p>
            <a:pPr algn="just">
              <a:lnSpc>
                <a:spcPts val="2846"/>
              </a:lnSpc>
            </a:pPr>
            <a:r>
              <a:rPr lang="en-US" sz="2033">
                <a:solidFill>
                  <a:srgbClr val="FFFFFF"/>
                </a:solidFill>
                <a:latin typeface="Poppins"/>
                <a:ea typeface="Poppins"/>
                <a:cs typeface="Poppins"/>
                <a:sym typeface="Poppins"/>
              </a:rPr>
              <a:t>Smart HVAC Systems</a:t>
            </a:r>
          </a:p>
        </p:txBody>
      </p:sp>
      <p:sp>
        <p:nvSpPr>
          <p:cNvPr id="20" name="TextBox 20"/>
          <p:cNvSpPr txBox="1"/>
          <p:nvPr/>
        </p:nvSpPr>
        <p:spPr>
          <a:xfrm>
            <a:off x="9699996" y="6278528"/>
            <a:ext cx="5146425" cy="363375"/>
          </a:xfrm>
          <a:prstGeom prst="rect">
            <a:avLst/>
          </a:prstGeom>
        </p:spPr>
        <p:txBody>
          <a:bodyPr lIns="0" tIns="0" rIns="0" bIns="0" rtlCol="0" anchor="t">
            <a:spAutoFit/>
          </a:bodyPr>
          <a:lstStyle/>
          <a:p>
            <a:pPr algn="just">
              <a:lnSpc>
                <a:spcPts val="2846"/>
              </a:lnSpc>
            </a:pPr>
            <a:r>
              <a:rPr lang="en-US" sz="2033">
                <a:solidFill>
                  <a:srgbClr val="FFFFFF"/>
                </a:solidFill>
                <a:latin typeface="Poppins"/>
                <a:ea typeface="Poppins"/>
                <a:cs typeface="Poppins"/>
                <a:sym typeface="Poppins"/>
              </a:rPr>
              <a:t>Plumbing and Carpentry Energy</a:t>
            </a:r>
          </a:p>
        </p:txBody>
      </p:sp>
    </p:spTree>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22046"/>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7245558" cy="3960154"/>
            <a:chOff x="0" y="0"/>
            <a:chExt cx="1122527" cy="613532"/>
          </a:xfrm>
        </p:grpSpPr>
        <p:sp>
          <p:nvSpPr>
            <p:cNvPr id="3" name="Freeform 3"/>
            <p:cNvSpPr/>
            <p:nvPr/>
          </p:nvSpPr>
          <p:spPr>
            <a:xfrm>
              <a:off x="0" y="0"/>
              <a:ext cx="1122527" cy="613532"/>
            </a:xfrm>
            <a:custGeom>
              <a:avLst/>
              <a:gdLst/>
              <a:ahLst/>
              <a:cxnLst/>
              <a:rect l="l" t="t" r="r" b="b"/>
              <a:pathLst>
                <a:path w="1122527" h="613532">
                  <a:moveTo>
                    <a:pt x="0" y="0"/>
                  </a:moveTo>
                  <a:lnTo>
                    <a:pt x="1122527" y="0"/>
                  </a:lnTo>
                  <a:lnTo>
                    <a:pt x="1122527" y="613532"/>
                  </a:lnTo>
                  <a:lnTo>
                    <a:pt x="0" y="613532"/>
                  </a:lnTo>
                  <a:close/>
                </a:path>
              </a:pathLst>
            </a:custGeom>
            <a:blipFill>
              <a:blip r:embed="rId2"/>
              <a:stretch>
                <a:fillRect l="-9733" r="-9733"/>
              </a:stretch>
            </a:blipFill>
            <a:ln w="133350" cap="sq">
              <a:solidFill>
                <a:srgbClr val="045096"/>
              </a:solidFill>
              <a:prstDash val="solid"/>
              <a:miter/>
            </a:ln>
          </p:spPr>
        </p:sp>
      </p:grpSp>
      <p:grpSp>
        <p:nvGrpSpPr>
          <p:cNvPr id="4" name="Group 4"/>
          <p:cNvGrpSpPr/>
          <p:nvPr/>
        </p:nvGrpSpPr>
        <p:grpSpPr>
          <a:xfrm>
            <a:off x="1028700" y="5298146"/>
            <a:ext cx="7245558" cy="3960154"/>
            <a:chOff x="0" y="0"/>
            <a:chExt cx="1122527" cy="613532"/>
          </a:xfrm>
        </p:grpSpPr>
        <p:sp>
          <p:nvSpPr>
            <p:cNvPr id="5" name="Freeform 5"/>
            <p:cNvSpPr/>
            <p:nvPr/>
          </p:nvSpPr>
          <p:spPr>
            <a:xfrm>
              <a:off x="0" y="0"/>
              <a:ext cx="1122527" cy="613532"/>
            </a:xfrm>
            <a:custGeom>
              <a:avLst/>
              <a:gdLst/>
              <a:ahLst/>
              <a:cxnLst/>
              <a:rect l="l" t="t" r="r" b="b"/>
              <a:pathLst>
                <a:path w="1122527" h="613532">
                  <a:moveTo>
                    <a:pt x="0" y="0"/>
                  </a:moveTo>
                  <a:lnTo>
                    <a:pt x="1122527" y="0"/>
                  </a:lnTo>
                  <a:lnTo>
                    <a:pt x="1122527" y="613532"/>
                  </a:lnTo>
                  <a:lnTo>
                    <a:pt x="0" y="613532"/>
                  </a:lnTo>
                  <a:close/>
                </a:path>
              </a:pathLst>
            </a:custGeom>
            <a:blipFill>
              <a:blip r:embed="rId3"/>
              <a:stretch>
                <a:fillRect l="-13739" r="-13739"/>
              </a:stretch>
            </a:blipFill>
            <a:ln w="133350" cap="sq">
              <a:solidFill>
                <a:srgbClr val="045096"/>
              </a:solidFill>
              <a:prstDash val="solid"/>
              <a:miter/>
            </a:ln>
          </p:spPr>
        </p:sp>
      </p:grpSp>
      <p:sp>
        <p:nvSpPr>
          <p:cNvPr id="6" name="Freeform 6"/>
          <p:cNvSpPr/>
          <p:nvPr/>
        </p:nvSpPr>
        <p:spPr>
          <a:xfrm>
            <a:off x="9144000" y="5298146"/>
            <a:ext cx="425045" cy="425045"/>
          </a:xfrm>
          <a:custGeom>
            <a:avLst/>
            <a:gdLst/>
            <a:ahLst/>
            <a:cxnLst/>
            <a:rect l="l" t="t" r="r" b="b"/>
            <a:pathLst>
              <a:path w="425045" h="425045">
                <a:moveTo>
                  <a:pt x="0" y="0"/>
                </a:moveTo>
                <a:lnTo>
                  <a:pt x="425045" y="0"/>
                </a:lnTo>
                <a:lnTo>
                  <a:pt x="425045" y="425045"/>
                </a:lnTo>
                <a:lnTo>
                  <a:pt x="0" y="42504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7" name="Freeform 7"/>
          <p:cNvSpPr/>
          <p:nvPr/>
        </p:nvSpPr>
        <p:spPr>
          <a:xfrm>
            <a:off x="9144000" y="5980366"/>
            <a:ext cx="425045" cy="425045"/>
          </a:xfrm>
          <a:custGeom>
            <a:avLst/>
            <a:gdLst/>
            <a:ahLst/>
            <a:cxnLst/>
            <a:rect l="l" t="t" r="r" b="b"/>
            <a:pathLst>
              <a:path w="425045" h="425045">
                <a:moveTo>
                  <a:pt x="0" y="0"/>
                </a:moveTo>
                <a:lnTo>
                  <a:pt x="425045" y="0"/>
                </a:lnTo>
                <a:lnTo>
                  <a:pt x="425045" y="425045"/>
                </a:lnTo>
                <a:lnTo>
                  <a:pt x="0" y="42504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a:off x="16363489" y="1028700"/>
            <a:ext cx="895811" cy="408714"/>
          </a:xfrm>
          <a:custGeom>
            <a:avLst/>
            <a:gdLst/>
            <a:ahLst/>
            <a:cxnLst/>
            <a:rect l="l" t="t" r="r" b="b"/>
            <a:pathLst>
              <a:path w="895811" h="408714">
                <a:moveTo>
                  <a:pt x="0" y="0"/>
                </a:moveTo>
                <a:lnTo>
                  <a:pt x="895811" y="0"/>
                </a:lnTo>
                <a:lnTo>
                  <a:pt x="895811" y="408714"/>
                </a:lnTo>
                <a:lnTo>
                  <a:pt x="0" y="408714"/>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9" name="Freeform 9"/>
          <p:cNvSpPr/>
          <p:nvPr/>
        </p:nvSpPr>
        <p:spPr>
          <a:xfrm>
            <a:off x="9144000" y="7242368"/>
            <a:ext cx="425045" cy="425045"/>
          </a:xfrm>
          <a:custGeom>
            <a:avLst/>
            <a:gdLst/>
            <a:ahLst/>
            <a:cxnLst/>
            <a:rect l="l" t="t" r="r" b="b"/>
            <a:pathLst>
              <a:path w="425045" h="425045">
                <a:moveTo>
                  <a:pt x="0" y="0"/>
                </a:moveTo>
                <a:lnTo>
                  <a:pt x="425045" y="0"/>
                </a:lnTo>
                <a:lnTo>
                  <a:pt x="425045" y="425045"/>
                </a:lnTo>
                <a:lnTo>
                  <a:pt x="0" y="42504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a:off x="9144000" y="7931095"/>
            <a:ext cx="425045" cy="425045"/>
          </a:xfrm>
          <a:custGeom>
            <a:avLst/>
            <a:gdLst/>
            <a:ahLst/>
            <a:cxnLst/>
            <a:rect l="l" t="t" r="r" b="b"/>
            <a:pathLst>
              <a:path w="425045" h="425045">
                <a:moveTo>
                  <a:pt x="0" y="0"/>
                </a:moveTo>
                <a:lnTo>
                  <a:pt x="425045" y="0"/>
                </a:lnTo>
                <a:lnTo>
                  <a:pt x="425045" y="425046"/>
                </a:lnTo>
                <a:lnTo>
                  <a:pt x="0" y="42504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a:off x="9144000" y="8535090"/>
            <a:ext cx="425045" cy="425045"/>
          </a:xfrm>
          <a:custGeom>
            <a:avLst/>
            <a:gdLst/>
            <a:ahLst/>
            <a:cxnLst/>
            <a:rect l="l" t="t" r="r" b="b"/>
            <a:pathLst>
              <a:path w="425045" h="425045">
                <a:moveTo>
                  <a:pt x="0" y="0"/>
                </a:moveTo>
                <a:lnTo>
                  <a:pt x="425045" y="0"/>
                </a:lnTo>
                <a:lnTo>
                  <a:pt x="425045" y="425045"/>
                </a:lnTo>
                <a:lnTo>
                  <a:pt x="0" y="42504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Freeform 12"/>
          <p:cNvSpPr/>
          <p:nvPr/>
        </p:nvSpPr>
        <p:spPr>
          <a:xfrm>
            <a:off x="9144000" y="6585574"/>
            <a:ext cx="425045" cy="425045"/>
          </a:xfrm>
          <a:custGeom>
            <a:avLst/>
            <a:gdLst/>
            <a:ahLst/>
            <a:cxnLst/>
            <a:rect l="l" t="t" r="r" b="b"/>
            <a:pathLst>
              <a:path w="425045" h="425045">
                <a:moveTo>
                  <a:pt x="0" y="0"/>
                </a:moveTo>
                <a:lnTo>
                  <a:pt x="425045" y="0"/>
                </a:lnTo>
                <a:lnTo>
                  <a:pt x="425045" y="425045"/>
                </a:lnTo>
                <a:lnTo>
                  <a:pt x="0" y="42504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3" name="TextBox 13"/>
          <p:cNvSpPr txBox="1"/>
          <p:nvPr/>
        </p:nvSpPr>
        <p:spPr>
          <a:xfrm>
            <a:off x="9144000" y="1592661"/>
            <a:ext cx="8887643" cy="1416116"/>
          </a:xfrm>
          <a:prstGeom prst="rect">
            <a:avLst/>
          </a:prstGeom>
        </p:spPr>
        <p:txBody>
          <a:bodyPr lIns="0" tIns="0" rIns="0" bIns="0" rtlCol="0" anchor="t">
            <a:spAutoFit/>
          </a:bodyPr>
          <a:lstStyle/>
          <a:p>
            <a:pPr algn="l">
              <a:lnSpc>
                <a:spcPts val="5500"/>
              </a:lnSpc>
            </a:pPr>
            <a:r>
              <a:rPr lang="en-US" sz="5000" b="1">
                <a:solidFill>
                  <a:srgbClr val="FFFFFF"/>
                </a:solidFill>
                <a:latin typeface="Glacial Indifference Bold"/>
                <a:ea typeface="Glacial Indifference Bold"/>
                <a:cs typeface="Glacial Indifference Bold"/>
                <a:sym typeface="Glacial Indifference Bold"/>
              </a:rPr>
              <a:t>SKILL DEVELOPMENT &amp; TRAINING</a:t>
            </a:r>
          </a:p>
        </p:txBody>
      </p:sp>
      <p:sp>
        <p:nvSpPr>
          <p:cNvPr id="14" name="TextBox 14"/>
          <p:cNvSpPr txBox="1"/>
          <p:nvPr/>
        </p:nvSpPr>
        <p:spPr>
          <a:xfrm>
            <a:off x="9144000" y="3056402"/>
            <a:ext cx="8115300" cy="1777835"/>
          </a:xfrm>
          <a:prstGeom prst="rect">
            <a:avLst/>
          </a:prstGeom>
        </p:spPr>
        <p:txBody>
          <a:bodyPr lIns="0" tIns="0" rIns="0" bIns="0" rtlCol="0" anchor="t">
            <a:spAutoFit/>
          </a:bodyPr>
          <a:lstStyle/>
          <a:p>
            <a:pPr algn="just">
              <a:lnSpc>
                <a:spcPts val="2800"/>
              </a:lnSpc>
            </a:pPr>
            <a:r>
              <a:rPr lang="en-US" sz="2000">
                <a:solidFill>
                  <a:srgbClr val="FFFFFF"/>
                </a:solidFill>
                <a:latin typeface="Poppins"/>
                <a:ea typeface="Poppins"/>
                <a:cs typeface="Poppins"/>
                <a:sym typeface="Poppins"/>
              </a:rPr>
              <a:t>Skill development and training are crucial components in ensuring the success of Comprehensive Facility Management (CFM). Properly trained personnel are essential for maintaining high standards of service, reducing downtime, improving operational efficiency, and enhancing safety in the facility.</a:t>
            </a:r>
          </a:p>
        </p:txBody>
      </p:sp>
      <p:sp>
        <p:nvSpPr>
          <p:cNvPr id="15" name="TextBox 15"/>
          <p:cNvSpPr txBox="1"/>
          <p:nvPr/>
        </p:nvSpPr>
        <p:spPr>
          <a:xfrm>
            <a:off x="9699996" y="5300391"/>
            <a:ext cx="8588004" cy="363375"/>
          </a:xfrm>
          <a:prstGeom prst="rect">
            <a:avLst/>
          </a:prstGeom>
        </p:spPr>
        <p:txBody>
          <a:bodyPr lIns="0" tIns="0" rIns="0" bIns="0" rtlCol="0" anchor="t">
            <a:spAutoFit/>
          </a:bodyPr>
          <a:lstStyle/>
          <a:p>
            <a:pPr algn="just">
              <a:lnSpc>
                <a:spcPts val="2846"/>
              </a:lnSpc>
            </a:pPr>
            <a:r>
              <a:rPr lang="en-US" sz="2033">
                <a:solidFill>
                  <a:srgbClr val="FFFFFF"/>
                </a:solidFill>
                <a:latin typeface="Poppins"/>
                <a:ea typeface="Poppins"/>
                <a:cs typeface="Poppins"/>
                <a:sym typeface="Poppins"/>
              </a:rPr>
              <a:t>Security Training</a:t>
            </a:r>
          </a:p>
        </p:txBody>
      </p:sp>
      <p:sp>
        <p:nvSpPr>
          <p:cNvPr id="16" name="TextBox 16"/>
          <p:cNvSpPr txBox="1"/>
          <p:nvPr/>
        </p:nvSpPr>
        <p:spPr>
          <a:xfrm>
            <a:off x="9699996" y="5982611"/>
            <a:ext cx="5146425" cy="363375"/>
          </a:xfrm>
          <a:prstGeom prst="rect">
            <a:avLst/>
          </a:prstGeom>
        </p:spPr>
        <p:txBody>
          <a:bodyPr lIns="0" tIns="0" rIns="0" bIns="0" rtlCol="0" anchor="t">
            <a:spAutoFit/>
          </a:bodyPr>
          <a:lstStyle/>
          <a:p>
            <a:pPr algn="just">
              <a:lnSpc>
                <a:spcPts val="2846"/>
              </a:lnSpc>
            </a:pPr>
            <a:r>
              <a:rPr lang="en-US" sz="2033">
                <a:solidFill>
                  <a:srgbClr val="FFFFFF"/>
                </a:solidFill>
                <a:latin typeface="Poppins"/>
                <a:ea typeface="Poppins"/>
                <a:cs typeface="Poppins"/>
                <a:sym typeface="Poppins"/>
              </a:rPr>
              <a:t>Housekeeping Training</a:t>
            </a:r>
          </a:p>
        </p:txBody>
      </p:sp>
      <p:sp>
        <p:nvSpPr>
          <p:cNvPr id="17" name="TextBox 17"/>
          <p:cNvSpPr txBox="1"/>
          <p:nvPr/>
        </p:nvSpPr>
        <p:spPr>
          <a:xfrm>
            <a:off x="9699996" y="7244613"/>
            <a:ext cx="6495790" cy="363375"/>
          </a:xfrm>
          <a:prstGeom prst="rect">
            <a:avLst/>
          </a:prstGeom>
        </p:spPr>
        <p:txBody>
          <a:bodyPr lIns="0" tIns="0" rIns="0" bIns="0" rtlCol="0" anchor="t">
            <a:spAutoFit/>
          </a:bodyPr>
          <a:lstStyle/>
          <a:p>
            <a:pPr algn="just">
              <a:lnSpc>
                <a:spcPts val="2846"/>
              </a:lnSpc>
            </a:pPr>
            <a:r>
              <a:rPr lang="en-US" sz="2033">
                <a:solidFill>
                  <a:srgbClr val="FFFFFF"/>
                </a:solidFill>
                <a:latin typeface="Poppins"/>
                <a:ea typeface="Poppins"/>
                <a:cs typeface="Poppins"/>
                <a:sym typeface="Poppins"/>
              </a:rPr>
              <a:t>Fire Fighting Training</a:t>
            </a:r>
          </a:p>
        </p:txBody>
      </p:sp>
      <p:sp>
        <p:nvSpPr>
          <p:cNvPr id="18" name="TextBox 18"/>
          <p:cNvSpPr txBox="1"/>
          <p:nvPr/>
        </p:nvSpPr>
        <p:spPr>
          <a:xfrm>
            <a:off x="9699996" y="7933341"/>
            <a:ext cx="7111398" cy="363375"/>
          </a:xfrm>
          <a:prstGeom prst="rect">
            <a:avLst/>
          </a:prstGeom>
        </p:spPr>
        <p:txBody>
          <a:bodyPr lIns="0" tIns="0" rIns="0" bIns="0" rtlCol="0" anchor="t">
            <a:spAutoFit/>
          </a:bodyPr>
          <a:lstStyle/>
          <a:p>
            <a:pPr algn="just">
              <a:lnSpc>
                <a:spcPts val="2846"/>
              </a:lnSpc>
            </a:pPr>
            <a:r>
              <a:rPr lang="en-US" sz="2033">
                <a:solidFill>
                  <a:srgbClr val="FFFFFF"/>
                </a:solidFill>
                <a:latin typeface="Poppins"/>
                <a:ea typeface="Poppins"/>
                <a:cs typeface="Poppins"/>
                <a:sym typeface="Poppins"/>
              </a:rPr>
              <a:t>Disaster Management &amp; Evacuation Training</a:t>
            </a:r>
          </a:p>
        </p:txBody>
      </p:sp>
      <p:sp>
        <p:nvSpPr>
          <p:cNvPr id="19" name="TextBox 19"/>
          <p:cNvSpPr txBox="1"/>
          <p:nvPr/>
        </p:nvSpPr>
        <p:spPr>
          <a:xfrm>
            <a:off x="9699996" y="8537335"/>
            <a:ext cx="5146425" cy="363375"/>
          </a:xfrm>
          <a:prstGeom prst="rect">
            <a:avLst/>
          </a:prstGeom>
        </p:spPr>
        <p:txBody>
          <a:bodyPr lIns="0" tIns="0" rIns="0" bIns="0" rtlCol="0" anchor="t">
            <a:spAutoFit/>
          </a:bodyPr>
          <a:lstStyle/>
          <a:p>
            <a:pPr algn="just">
              <a:lnSpc>
                <a:spcPts val="2846"/>
              </a:lnSpc>
            </a:pPr>
            <a:r>
              <a:rPr lang="en-US" sz="2033">
                <a:solidFill>
                  <a:srgbClr val="FFFFFF"/>
                </a:solidFill>
                <a:latin typeface="Poppins"/>
                <a:ea typeface="Poppins"/>
                <a:cs typeface="Poppins"/>
                <a:sym typeface="Poppins"/>
              </a:rPr>
              <a:t>First Aid Training</a:t>
            </a:r>
          </a:p>
        </p:txBody>
      </p:sp>
      <p:sp>
        <p:nvSpPr>
          <p:cNvPr id="20" name="TextBox 20"/>
          <p:cNvSpPr txBox="1"/>
          <p:nvPr/>
        </p:nvSpPr>
        <p:spPr>
          <a:xfrm>
            <a:off x="9699996" y="6587819"/>
            <a:ext cx="5146425" cy="363375"/>
          </a:xfrm>
          <a:prstGeom prst="rect">
            <a:avLst/>
          </a:prstGeom>
        </p:spPr>
        <p:txBody>
          <a:bodyPr lIns="0" tIns="0" rIns="0" bIns="0" rtlCol="0" anchor="t">
            <a:spAutoFit/>
          </a:bodyPr>
          <a:lstStyle/>
          <a:p>
            <a:pPr algn="just">
              <a:lnSpc>
                <a:spcPts val="2846"/>
              </a:lnSpc>
            </a:pPr>
            <a:r>
              <a:rPr lang="en-US" sz="2033">
                <a:solidFill>
                  <a:srgbClr val="FFFFFF"/>
                </a:solidFill>
                <a:latin typeface="Poppins"/>
                <a:ea typeface="Poppins"/>
                <a:cs typeface="Poppins"/>
                <a:sym typeface="Poppins"/>
              </a:rPr>
              <a:t>Skill Development Training</a:t>
            </a:r>
          </a:p>
        </p:txBody>
      </p:sp>
    </p:spTree>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22046"/>
        </a:solidFill>
        <a:effectLst/>
      </p:bgPr>
    </p:bg>
    <p:spTree>
      <p:nvGrpSpPr>
        <p:cNvPr id="1" name=""/>
        <p:cNvGrpSpPr/>
        <p:nvPr/>
      </p:nvGrpSpPr>
      <p:grpSpPr>
        <a:xfrm>
          <a:off x="0" y="0"/>
          <a:ext cx="0" cy="0"/>
          <a:chOff x="0" y="0"/>
          <a:chExt cx="0" cy="0"/>
        </a:xfrm>
      </p:grpSpPr>
      <p:grpSp>
        <p:nvGrpSpPr>
          <p:cNvPr id="2" name="Group 2"/>
          <p:cNvGrpSpPr/>
          <p:nvPr/>
        </p:nvGrpSpPr>
        <p:grpSpPr>
          <a:xfrm>
            <a:off x="8348543" y="4806436"/>
            <a:ext cx="11662667" cy="11662667"/>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gradFill rotWithShape="1">
              <a:gsLst>
                <a:gs pos="0">
                  <a:srgbClr val="007EC5">
                    <a:alpha val="100000"/>
                  </a:srgbClr>
                </a:gs>
                <a:gs pos="100000">
                  <a:srgbClr val="003774">
                    <a:alpha val="100000"/>
                  </a:srgbClr>
                </a:gs>
              </a:gsLst>
              <a:lin ang="0"/>
            </a:gradFill>
          </p:spPr>
        </p:sp>
        <p:sp>
          <p:nvSpPr>
            <p:cNvPr id="4" name="TextBox 4"/>
            <p:cNvSpPr txBox="1"/>
            <p:nvPr/>
          </p:nvSpPr>
          <p:spPr>
            <a:xfrm>
              <a:off x="139700" y="82550"/>
              <a:ext cx="533400" cy="59055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flipH="1" flipV="1">
            <a:off x="10999711" y="-392769"/>
            <a:ext cx="7288289" cy="8794316"/>
          </a:xfrm>
          <a:custGeom>
            <a:avLst/>
            <a:gdLst/>
            <a:ahLst/>
            <a:cxnLst/>
            <a:rect l="l" t="t" r="r" b="b"/>
            <a:pathLst>
              <a:path w="7288289" h="8794316">
                <a:moveTo>
                  <a:pt x="7288289" y="8794316"/>
                </a:moveTo>
                <a:lnTo>
                  <a:pt x="0" y="8794316"/>
                </a:lnTo>
                <a:lnTo>
                  <a:pt x="0" y="0"/>
                </a:lnTo>
                <a:lnTo>
                  <a:pt x="7288289" y="0"/>
                </a:lnTo>
                <a:lnTo>
                  <a:pt x="7288289" y="8794316"/>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6" name="Group 6"/>
          <p:cNvGrpSpPr/>
          <p:nvPr/>
        </p:nvGrpSpPr>
        <p:grpSpPr>
          <a:xfrm>
            <a:off x="11137171" y="1749467"/>
            <a:ext cx="7313786" cy="7313786"/>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blipFill>
              <a:blip r:embed="rId4"/>
              <a:stretch>
                <a:fillRect l="-23529" r="-23529"/>
              </a:stretch>
            </a:blipFill>
            <a:ln w="190500" cap="sq">
              <a:solidFill>
                <a:srgbClr val="4BB7F0"/>
              </a:solidFill>
              <a:prstDash val="solid"/>
              <a:miter/>
            </a:ln>
          </p:spPr>
        </p:sp>
      </p:grpSp>
      <p:sp>
        <p:nvSpPr>
          <p:cNvPr id="8" name="TextBox 8"/>
          <p:cNvSpPr txBox="1"/>
          <p:nvPr/>
        </p:nvSpPr>
        <p:spPr>
          <a:xfrm>
            <a:off x="1028700" y="1348710"/>
            <a:ext cx="10108471" cy="1158842"/>
          </a:xfrm>
          <a:prstGeom prst="rect">
            <a:avLst/>
          </a:prstGeom>
        </p:spPr>
        <p:txBody>
          <a:bodyPr lIns="0" tIns="0" rIns="0" bIns="0" rtlCol="0" anchor="t">
            <a:spAutoFit/>
          </a:bodyPr>
          <a:lstStyle/>
          <a:p>
            <a:pPr algn="l">
              <a:lnSpc>
                <a:spcPts val="8800"/>
              </a:lnSpc>
            </a:pPr>
            <a:r>
              <a:rPr lang="en-US" sz="8000" b="1">
                <a:solidFill>
                  <a:srgbClr val="FFFFFF"/>
                </a:solidFill>
                <a:latin typeface="Glacial Indifference Bold"/>
                <a:ea typeface="Glacial Indifference Bold"/>
                <a:cs typeface="Glacial Indifference Bold"/>
                <a:sym typeface="Glacial Indifference Bold"/>
              </a:rPr>
              <a:t>CERTIFICATIONS</a:t>
            </a:r>
          </a:p>
        </p:txBody>
      </p:sp>
      <p:grpSp>
        <p:nvGrpSpPr>
          <p:cNvPr id="9" name="Group 9"/>
          <p:cNvGrpSpPr/>
          <p:nvPr/>
        </p:nvGrpSpPr>
        <p:grpSpPr>
          <a:xfrm>
            <a:off x="1028700" y="6198883"/>
            <a:ext cx="10108471" cy="3331738"/>
            <a:chOff x="0" y="0"/>
            <a:chExt cx="2662313" cy="877495"/>
          </a:xfrm>
        </p:grpSpPr>
        <p:sp>
          <p:nvSpPr>
            <p:cNvPr id="10" name="Freeform 10"/>
            <p:cNvSpPr/>
            <p:nvPr/>
          </p:nvSpPr>
          <p:spPr>
            <a:xfrm>
              <a:off x="0" y="0"/>
              <a:ext cx="2662313" cy="877495"/>
            </a:xfrm>
            <a:custGeom>
              <a:avLst/>
              <a:gdLst/>
              <a:ahLst/>
              <a:cxnLst/>
              <a:rect l="l" t="t" r="r" b="b"/>
              <a:pathLst>
                <a:path w="2662313" h="877495">
                  <a:moveTo>
                    <a:pt x="0" y="0"/>
                  </a:moveTo>
                  <a:lnTo>
                    <a:pt x="2662313" y="0"/>
                  </a:lnTo>
                  <a:lnTo>
                    <a:pt x="2662313" y="877495"/>
                  </a:lnTo>
                  <a:lnTo>
                    <a:pt x="0" y="877495"/>
                  </a:lnTo>
                  <a:close/>
                </a:path>
              </a:pathLst>
            </a:custGeom>
            <a:solidFill>
              <a:srgbClr val="FFFFFF"/>
            </a:solidFill>
          </p:spPr>
        </p:sp>
        <p:sp>
          <p:nvSpPr>
            <p:cNvPr id="11" name="TextBox 11"/>
            <p:cNvSpPr txBox="1"/>
            <p:nvPr/>
          </p:nvSpPr>
          <p:spPr>
            <a:xfrm>
              <a:off x="0" y="-66675"/>
              <a:ext cx="2662313" cy="944170"/>
            </a:xfrm>
            <a:prstGeom prst="rect">
              <a:avLst/>
            </a:prstGeom>
          </p:spPr>
          <p:txBody>
            <a:bodyPr lIns="50800" tIns="50800" rIns="50800" bIns="50800" rtlCol="0" anchor="ctr"/>
            <a:lstStyle/>
            <a:p>
              <a:pPr algn="ctr">
                <a:lnSpc>
                  <a:spcPts val="3499"/>
                </a:lnSpc>
              </a:pPr>
              <a:endParaRPr/>
            </a:p>
          </p:txBody>
        </p:sp>
      </p:grpSp>
      <p:sp>
        <p:nvSpPr>
          <p:cNvPr id="12" name="TextBox 12"/>
          <p:cNvSpPr txBox="1"/>
          <p:nvPr/>
        </p:nvSpPr>
        <p:spPr>
          <a:xfrm>
            <a:off x="1028700" y="2907403"/>
            <a:ext cx="10108471" cy="3539794"/>
          </a:xfrm>
          <a:prstGeom prst="rect">
            <a:avLst/>
          </a:prstGeom>
        </p:spPr>
        <p:txBody>
          <a:bodyPr lIns="0" tIns="0" rIns="0" bIns="0" rtlCol="0" anchor="t">
            <a:spAutoFit/>
          </a:bodyPr>
          <a:lstStyle/>
          <a:p>
            <a:pPr marL="431801" lvl="1" indent="-215900" algn="just">
              <a:lnSpc>
                <a:spcPts val="2800"/>
              </a:lnSpc>
              <a:buFont typeface="Arial"/>
              <a:buChar char="•"/>
            </a:pPr>
            <a:r>
              <a:rPr lang="en-US" sz="2000">
                <a:solidFill>
                  <a:srgbClr val="FFFFFF"/>
                </a:solidFill>
                <a:latin typeface="Poppins"/>
                <a:ea typeface="Poppins"/>
                <a:cs typeface="Poppins"/>
                <a:sym typeface="Poppins"/>
              </a:rPr>
              <a:t>Private Security Operations Management System (ISO 18788:2015)</a:t>
            </a:r>
          </a:p>
          <a:p>
            <a:pPr marL="431801" lvl="1" indent="-215900" algn="just">
              <a:lnSpc>
                <a:spcPts val="2800"/>
              </a:lnSpc>
              <a:buFont typeface="Arial"/>
              <a:buChar char="•"/>
            </a:pPr>
            <a:r>
              <a:rPr lang="en-US" sz="2000">
                <a:solidFill>
                  <a:srgbClr val="FFFFFF"/>
                </a:solidFill>
                <a:latin typeface="Poppins"/>
                <a:ea typeface="Poppins"/>
                <a:cs typeface="Poppins"/>
                <a:sym typeface="Poppins"/>
              </a:rPr>
              <a:t>Outsourcing Product Lifecycle (ISO 37500:2014)</a:t>
            </a:r>
          </a:p>
          <a:p>
            <a:pPr marL="431801" lvl="1" indent="-215900" algn="just">
              <a:lnSpc>
                <a:spcPts val="2800"/>
              </a:lnSpc>
              <a:buFont typeface="Arial"/>
              <a:buChar char="•"/>
            </a:pPr>
            <a:r>
              <a:rPr lang="en-US" sz="2000">
                <a:solidFill>
                  <a:srgbClr val="FFFFFF"/>
                </a:solidFill>
                <a:latin typeface="Poppins"/>
                <a:ea typeface="Poppins"/>
                <a:cs typeface="Poppins"/>
                <a:sym typeface="Poppins"/>
              </a:rPr>
              <a:t>Social Accountability System (SA 8000:2014)</a:t>
            </a:r>
          </a:p>
          <a:p>
            <a:pPr marL="431801" lvl="1" indent="-215900" algn="just">
              <a:lnSpc>
                <a:spcPts val="2800"/>
              </a:lnSpc>
              <a:buFont typeface="Arial"/>
              <a:buChar char="•"/>
            </a:pPr>
            <a:r>
              <a:rPr lang="en-US" sz="2000">
                <a:solidFill>
                  <a:srgbClr val="FFFFFF"/>
                </a:solidFill>
                <a:latin typeface="Poppins"/>
                <a:ea typeface="Poppins"/>
                <a:cs typeface="Poppins"/>
                <a:sym typeface="Poppins"/>
              </a:rPr>
              <a:t>Facility Management System (ISO 41001:2018)</a:t>
            </a:r>
          </a:p>
          <a:p>
            <a:pPr marL="431801" lvl="1" indent="-215900" algn="just">
              <a:lnSpc>
                <a:spcPts val="2800"/>
              </a:lnSpc>
              <a:buFont typeface="Arial"/>
              <a:buChar char="•"/>
            </a:pPr>
            <a:r>
              <a:rPr lang="en-US" sz="2000">
                <a:solidFill>
                  <a:srgbClr val="FFFFFF"/>
                </a:solidFill>
                <a:latin typeface="Poppins"/>
                <a:ea typeface="Poppins"/>
                <a:cs typeface="Poppins"/>
                <a:sym typeface="Poppins"/>
              </a:rPr>
              <a:t>Information Security Management System (ISO/IEC 27001:2013)</a:t>
            </a:r>
          </a:p>
          <a:p>
            <a:pPr marL="431801" lvl="1" indent="-215900" algn="just">
              <a:lnSpc>
                <a:spcPts val="2800"/>
              </a:lnSpc>
              <a:buFont typeface="Arial"/>
              <a:buChar char="•"/>
            </a:pPr>
            <a:r>
              <a:rPr lang="en-US" sz="2000">
                <a:solidFill>
                  <a:srgbClr val="FFFFFF"/>
                </a:solidFill>
                <a:latin typeface="Poppins"/>
                <a:ea typeface="Poppins"/>
                <a:cs typeface="Poppins"/>
                <a:sym typeface="Poppins"/>
              </a:rPr>
              <a:t>Information Security Management System (ISO/IEC 27001:2018)</a:t>
            </a:r>
          </a:p>
          <a:p>
            <a:pPr marL="431801" lvl="1" indent="-215900" algn="just">
              <a:lnSpc>
                <a:spcPts val="2800"/>
              </a:lnSpc>
              <a:buFont typeface="Arial"/>
              <a:buChar char="•"/>
            </a:pPr>
            <a:r>
              <a:rPr lang="en-US" sz="2000">
                <a:solidFill>
                  <a:srgbClr val="FFFFFF"/>
                </a:solidFill>
                <a:latin typeface="Poppins"/>
                <a:ea typeface="Poppins"/>
                <a:cs typeface="Poppins"/>
                <a:sym typeface="Poppins"/>
              </a:rPr>
              <a:t>Information Security Management System (ISO 27001:2022)</a:t>
            </a:r>
          </a:p>
          <a:p>
            <a:pPr marL="431801" lvl="1" indent="-215900" algn="just">
              <a:lnSpc>
                <a:spcPts val="2800"/>
              </a:lnSpc>
              <a:buFont typeface="Arial"/>
              <a:buChar char="•"/>
            </a:pPr>
            <a:r>
              <a:rPr lang="en-US" sz="2000">
                <a:solidFill>
                  <a:srgbClr val="FFFFFF"/>
                </a:solidFill>
                <a:latin typeface="Poppins"/>
                <a:ea typeface="Poppins"/>
                <a:cs typeface="Poppins"/>
                <a:sym typeface="Poppins"/>
              </a:rPr>
              <a:t>Occupational Health &amp; Safety Management System (ISO 45001:2018)</a:t>
            </a:r>
          </a:p>
          <a:p>
            <a:pPr marL="431801" lvl="1" indent="-215900" algn="just">
              <a:lnSpc>
                <a:spcPts val="2800"/>
              </a:lnSpc>
              <a:buFont typeface="Arial"/>
              <a:buChar char="•"/>
            </a:pPr>
            <a:r>
              <a:rPr lang="en-US" sz="2000">
                <a:solidFill>
                  <a:srgbClr val="FFFFFF"/>
                </a:solidFill>
                <a:latin typeface="Poppins"/>
                <a:ea typeface="Poppins"/>
                <a:cs typeface="Poppins"/>
                <a:sym typeface="Poppins"/>
              </a:rPr>
              <a:t>Quality Management System (ISO 9001:2015)</a:t>
            </a:r>
          </a:p>
          <a:p>
            <a:pPr marL="431801" lvl="1" indent="-215900" algn="just">
              <a:lnSpc>
                <a:spcPts val="2800"/>
              </a:lnSpc>
              <a:buFont typeface="Arial"/>
              <a:buChar char="•"/>
            </a:pPr>
            <a:endParaRPr lang="en-US" sz="2000">
              <a:solidFill>
                <a:srgbClr val="FFFFFF"/>
              </a:solidFill>
              <a:latin typeface="Poppins"/>
              <a:ea typeface="Poppins"/>
              <a:cs typeface="Poppins"/>
              <a:sym typeface="Poppins"/>
            </a:endParaRPr>
          </a:p>
        </p:txBody>
      </p:sp>
      <p:sp>
        <p:nvSpPr>
          <p:cNvPr id="13" name="TextBox 13"/>
          <p:cNvSpPr txBox="1"/>
          <p:nvPr/>
        </p:nvSpPr>
        <p:spPr>
          <a:xfrm>
            <a:off x="1028700" y="6208408"/>
            <a:ext cx="10108471" cy="3187403"/>
          </a:xfrm>
          <a:prstGeom prst="rect">
            <a:avLst/>
          </a:prstGeom>
        </p:spPr>
        <p:txBody>
          <a:bodyPr lIns="0" tIns="0" rIns="0" bIns="0" rtlCol="0" anchor="t">
            <a:spAutoFit/>
          </a:bodyPr>
          <a:lstStyle/>
          <a:p>
            <a:pPr marL="431801" lvl="1" indent="-215900" algn="l">
              <a:lnSpc>
                <a:spcPts val="2800"/>
              </a:lnSpc>
              <a:buFont typeface="Arial"/>
              <a:buChar char="•"/>
            </a:pPr>
            <a:r>
              <a:rPr lang="en-US" sz="2000">
                <a:solidFill>
                  <a:srgbClr val="022046"/>
                </a:solidFill>
                <a:latin typeface="Poppins"/>
                <a:ea typeface="Poppins"/>
                <a:cs typeface="Poppins"/>
                <a:sym typeface="Poppins"/>
              </a:rPr>
              <a:t>Environmental Management System (ISO 14001:2015)</a:t>
            </a:r>
          </a:p>
          <a:p>
            <a:pPr marL="431801" lvl="1" indent="-215900" algn="l">
              <a:lnSpc>
                <a:spcPts val="2800"/>
              </a:lnSpc>
              <a:buFont typeface="Arial"/>
              <a:buChar char="•"/>
            </a:pPr>
            <a:r>
              <a:rPr lang="en-US" sz="2000">
                <a:solidFill>
                  <a:srgbClr val="022046"/>
                </a:solidFill>
                <a:latin typeface="Poppins"/>
                <a:ea typeface="Poppins"/>
                <a:cs typeface="Poppins"/>
                <a:sym typeface="Poppins"/>
              </a:rPr>
              <a:t>Human Resource Management (ISO/TC 260)</a:t>
            </a:r>
          </a:p>
          <a:p>
            <a:pPr marL="431801" lvl="1" indent="-215900" algn="l">
              <a:lnSpc>
                <a:spcPts val="2800"/>
              </a:lnSpc>
              <a:buFont typeface="Arial"/>
              <a:buChar char="•"/>
            </a:pPr>
            <a:r>
              <a:rPr lang="en-US" sz="2000">
                <a:solidFill>
                  <a:srgbClr val="022046"/>
                </a:solidFill>
                <a:latin typeface="Poppins"/>
                <a:ea typeface="Poppins"/>
                <a:cs typeface="Poppins"/>
                <a:sym typeface="Poppins"/>
              </a:rPr>
              <a:t>Information Technology- Service Management (ISO/IEC 20000-1:2018)</a:t>
            </a:r>
          </a:p>
          <a:p>
            <a:pPr marL="431801" lvl="1" indent="-215900" algn="l">
              <a:lnSpc>
                <a:spcPts val="2800"/>
              </a:lnSpc>
              <a:buFont typeface="Arial"/>
              <a:buChar char="•"/>
            </a:pPr>
            <a:r>
              <a:rPr lang="en-US" sz="2000">
                <a:solidFill>
                  <a:srgbClr val="022046"/>
                </a:solidFill>
                <a:latin typeface="Poppins"/>
                <a:ea typeface="Poppins"/>
                <a:cs typeface="Poppins"/>
                <a:sym typeface="Poppins"/>
              </a:rPr>
              <a:t>Risk Managements (ISO 31000 :2018)</a:t>
            </a:r>
          </a:p>
          <a:p>
            <a:pPr marL="431801" lvl="1" indent="-215900" algn="l">
              <a:lnSpc>
                <a:spcPts val="2800"/>
              </a:lnSpc>
              <a:buFont typeface="Arial"/>
              <a:buChar char="•"/>
            </a:pPr>
            <a:r>
              <a:rPr lang="en-US" sz="2000">
                <a:solidFill>
                  <a:srgbClr val="022046"/>
                </a:solidFill>
                <a:latin typeface="Poppins"/>
                <a:ea typeface="Poppins"/>
                <a:cs typeface="Poppins"/>
                <a:sym typeface="Poppins"/>
              </a:rPr>
              <a:t>Human Resource Management-Guidelines on recruitment (ISO 30405:202)</a:t>
            </a:r>
          </a:p>
          <a:p>
            <a:pPr marL="431801" lvl="1" indent="-215900" algn="l">
              <a:lnSpc>
                <a:spcPts val="2800"/>
              </a:lnSpc>
              <a:buFont typeface="Arial"/>
              <a:buChar char="•"/>
            </a:pPr>
            <a:r>
              <a:rPr lang="en-US" sz="2000">
                <a:solidFill>
                  <a:srgbClr val="022046"/>
                </a:solidFill>
                <a:latin typeface="Poppins"/>
                <a:ea typeface="Poppins"/>
                <a:cs typeface="Poppins"/>
                <a:sym typeface="Poppins"/>
              </a:rPr>
              <a:t>Commercial Establishment of Labour License</a:t>
            </a:r>
          </a:p>
          <a:p>
            <a:pPr marL="431801" lvl="1" indent="-215900" algn="l">
              <a:lnSpc>
                <a:spcPts val="2800"/>
              </a:lnSpc>
              <a:buFont typeface="Arial"/>
              <a:buChar char="•"/>
            </a:pPr>
            <a:r>
              <a:rPr lang="en-US" sz="2000">
                <a:solidFill>
                  <a:srgbClr val="022046"/>
                </a:solidFill>
                <a:latin typeface="Poppins"/>
                <a:ea typeface="Poppins"/>
                <a:cs typeface="Poppins"/>
                <a:sym typeface="Poppins"/>
              </a:rPr>
              <a:t>Regional Provided Fund Certification</a:t>
            </a:r>
          </a:p>
          <a:p>
            <a:pPr marL="431801" lvl="1" indent="-215900" algn="l">
              <a:lnSpc>
                <a:spcPts val="2800"/>
              </a:lnSpc>
              <a:buFont typeface="Arial"/>
              <a:buChar char="•"/>
            </a:pPr>
            <a:r>
              <a:rPr lang="en-US" sz="2000">
                <a:solidFill>
                  <a:srgbClr val="022046"/>
                </a:solidFill>
                <a:latin typeface="Poppins"/>
                <a:ea typeface="Poppins"/>
                <a:cs typeface="Poppins"/>
                <a:sym typeface="Poppins"/>
              </a:rPr>
              <a:t>Employee State Insurance Corporation Certification</a:t>
            </a:r>
          </a:p>
          <a:p>
            <a:pPr marL="431801" lvl="1" indent="-215900" algn="l">
              <a:lnSpc>
                <a:spcPts val="2800"/>
              </a:lnSpc>
              <a:buFont typeface="Arial"/>
              <a:buChar char="•"/>
            </a:pPr>
            <a:r>
              <a:rPr lang="en-US" sz="2000">
                <a:solidFill>
                  <a:srgbClr val="022046"/>
                </a:solidFill>
                <a:latin typeface="Poppins"/>
                <a:ea typeface="Poppins"/>
                <a:cs typeface="Poppins"/>
                <a:sym typeface="Poppins"/>
              </a:rPr>
              <a:t>Membership Central Association of Private Security Industry</a:t>
            </a:r>
          </a:p>
        </p:txBody>
      </p:sp>
    </p:spTree>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62552" y="-303622"/>
            <a:ext cx="7525448" cy="10894243"/>
            <a:chOff x="0" y="0"/>
            <a:chExt cx="1428172" cy="2067498"/>
          </a:xfrm>
        </p:grpSpPr>
        <p:sp>
          <p:nvSpPr>
            <p:cNvPr id="3" name="Freeform 3"/>
            <p:cNvSpPr/>
            <p:nvPr/>
          </p:nvSpPr>
          <p:spPr>
            <a:xfrm>
              <a:off x="0" y="0"/>
              <a:ext cx="1428172" cy="2067498"/>
            </a:xfrm>
            <a:custGeom>
              <a:avLst/>
              <a:gdLst/>
              <a:ahLst/>
              <a:cxnLst/>
              <a:rect l="l" t="t" r="r" b="b"/>
              <a:pathLst>
                <a:path w="1428172" h="2067498">
                  <a:moveTo>
                    <a:pt x="0" y="0"/>
                  </a:moveTo>
                  <a:lnTo>
                    <a:pt x="1428172" y="0"/>
                  </a:lnTo>
                  <a:lnTo>
                    <a:pt x="1428172" y="2067498"/>
                  </a:lnTo>
                  <a:lnTo>
                    <a:pt x="0" y="2067498"/>
                  </a:lnTo>
                  <a:close/>
                </a:path>
              </a:pathLst>
            </a:custGeom>
            <a:blipFill>
              <a:blip r:embed="rId2"/>
              <a:stretch>
                <a:fillRect l="-58513" r="-59258"/>
              </a:stretch>
            </a:blipFill>
            <a:ln w="190500" cap="sq">
              <a:solidFill>
                <a:srgbClr val="002A5F"/>
              </a:solidFill>
              <a:prstDash val="solid"/>
              <a:miter/>
            </a:ln>
          </p:spPr>
        </p:sp>
      </p:grpSp>
      <p:grpSp>
        <p:nvGrpSpPr>
          <p:cNvPr id="4" name="Group 4"/>
          <p:cNvGrpSpPr/>
          <p:nvPr/>
        </p:nvGrpSpPr>
        <p:grpSpPr>
          <a:xfrm>
            <a:off x="-224746" y="1023024"/>
            <a:ext cx="10987297" cy="8235276"/>
            <a:chOff x="0" y="0"/>
            <a:chExt cx="14649730" cy="10980368"/>
          </a:xfrm>
        </p:grpSpPr>
        <p:sp>
          <p:nvSpPr>
            <p:cNvPr id="5" name="TextBox 5"/>
            <p:cNvSpPr txBox="1"/>
            <p:nvPr/>
          </p:nvSpPr>
          <p:spPr>
            <a:xfrm>
              <a:off x="0" y="6856276"/>
              <a:ext cx="14649730" cy="4124092"/>
            </a:xfrm>
            <a:prstGeom prst="rect">
              <a:avLst/>
            </a:prstGeom>
          </p:spPr>
          <p:txBody>
            <a:bodyPr lIns="0" tIns="0" rIns="0" bIns="0" rtlCol="0" anchor="t">
              <a:spAutoFit/>
            </a:bodyPr>
            <a:lstStyle/>
            <a:p>
              <a:pPr algn="ctr">
                <a:lnSpc>
                  <a:spcPts val="1988"/>
                </a:lnSpc>
              </a:pPr>
              <a:endParaRPr/>
            </a:p>
            <a:p>
              <a:pPr algn="ctr">
                <a:lnSpc>
                  <a:spcPts val="3640"/>
                </a:lnSpc>
              </a:pPr>
              <a:r>
                <a:rPr lang="en-US" sz="2600">
                  <a:solidFill>
                    <a:srgbClr val="022046"/>
                  </a:solidFill>
                  <a:latin typeface="Glacial Indifference"/>
                  <a:ea typeface="Glacial Indifference"/>
                  <a:cs typeface="Glacial Indifference"/>
                  <a:sym typeface="Glacial Indifference"/>
                </a:rPr>
                <a:t>BY HOME MINISTER OF INDIA, SHRI RAJNATH SINGH</a:t>
              </a:r>
            </a:p>
            <a:p>
              <a:pPr algn="ctr">
                <a:lnSpc>
                  <a:spcPts val="1260"/>
                </a:lnSpc>
              </a:pPr>
              <a:endParaRPr lang="en-US" sz="2600">
                <a:solidFill>
                  <a:srgbClr val="022046"/>
                </a:solidFill>
                <a:latin typeface="Glacial Indifference"/>
                <a:ea typeface="Glacial Indifference"/>
                <a:cs typeface="Glacial Indifference"/>
                <a:sym typeface="Glacial Indifference"/>
              </a:endParaRPr>
            </a:p>
            <a:p>
              <a:pPr algn="ctr">
                <a:lnSpc>
                  <a:spcPts val="1540"/>
                </a:lnSpc>
              </a:pPr>
              <a:r>
                <a:rPr lang="en-US" sz="1100">
                  <a:solidFill>
                    <a:srgbClr val="022046"/>
                  </a:solidFill>
                  <a:latin typeface="Glacial Indifference"/>
                  <a:ea typeface="Glacial Indifference"/>
                  <a:cs typeface="Glacial Indifference"/>
                  <a:sym typeface="Glacial Indifference"/>
                </a:rPr>
                <a:t>TO</a:t>
              </a:r>
            </a:p>
            <a:p>
              <a:pPr algn="ctr">
                <a:lnSpc>
                  <a:spcPts val="1260"/>
                </a:lnSpc>
              </a:pPr>
              <a:endParaRPr lang="en-US" sz="1100">
                <a:solidFill>
                  <a:srgbClr val="022046"/>
                </a:solidFill>
                <a:latin typeface="Glacial Indifference"/>
                <a:ea typeface="Glacial Indifference"/>
                <a:cs typeface="Glacial Indifference"/>
                <a:sym typeface="Glacial Indifference"/>
              </a:endParaRPr>
            </a:p>
            <a:p>
              <a:pPr algn="ctr">
                <a:lnSpc>
                  <a:spcPts val="3640"/>
                </a:lnSpc>
              </a:pPr>
              <a:r>
                <a:rPr lang="en-US" sz="2600" b="1">
                  <a:solidFill>
                    <a:srgbClr val="022046"/>
                  </a:solidFill>
                  <a:latin typeface="Glacial Indifference Bold"/>
                  <a:ea typeface="Glacial Indifference Bold"/>
                  <a:cs typeface="Glacial Indifference Bold"/>
                  <a:sym typeface="Glacial Indifference Bold"/>
                </a:rPr>
                <a:t>MR. VINAY KUMAR SINGH</a:t>
              </a:r>
            </a:p>
            <a:p>
              <a:pPr algn="ctr">
                <a:lnSpc>
                  <a:spcPts val="3640"/>
                </a:lnSpc>
              </a:pPr>
              <a:r>
                <a:rPr lang="en-US" sz="2600">
                  <a:solidFill>
                    <a:srgbClr val="022046"/>
                  </a:solidFill>
                  <a:latin typeface="Glacial Indifference"/>
                  <a:ea typeface="Glacial Indifference"/>
                  <a:cs typeface="Glacial Indifference"/>
                  <a:sym typeface="Glacial Indifference"/>
                </a:rPr>
                <a:t>Chairman and Managing Director</a:t>
              </a:r>
            </a:p>
            <a:p>
              <a:pPr algn="ctr">
                <a:lnSpc>
                  <a:spcPts val="1260"/>
                </a:lnSpc>
              </a:pPr>
              <a:endParaRPr lang="en-US" sz="2600">
                <a:solidFill>
                  <a:srgbClr val="022046"/>
                </a:solidFill>
                <a:latin typeface="Glacial Indifference"/>
                <a:ea typeface="Glacial Indifference"/>
                <a:cs typeface="Glacial Indifference"/>
                <a:sym typeface="Glacial Indifference"/>
              </a:endParaRPr>
            </a:p>
            <a:p>
              <a:pPr algn="ctr">
                <a:lnSpc>
                  <a:spcPts val="7000"/>
                </a:lnSpc>
              </a:pPr>
              <a:r>
                <a:rPr lang="en-US" sz="5000" b="1">
                  <a:solidFill>
                    <a:srgbClr val="022046"/>
                  </a:solidFill>
                  <a:latin typeface="Glacial Indifference Bold"/>
                  <a:ea typeface="Glacial Indifference Bold"/>
                  <a:cs typeface="Glacial Indifference Bold"/>
                  <a:sym typeface="Glacial Indifference Bold"/>
                </a:rPr>
                <a:t>RAKSHAK GROUP</a:t>
              </a:r>
            </a:p>
          </p:txBody>
        </p:sp>
        <p:sp>
          <p:nvSpPr>
            <p:cNvPr id="6" name="Freeform 6"/>
            <p:cNvSpPr/>
            <p:nvPr/>
          </p:nvSpPr>
          <p:spPr>
            <a:xfrm>
              <a:off x="4032918" y="2700415"/>
              <a:ext cx="6583895" cy="1292089"/>
            </a:xfrm>
            <a:custGeom>
              <a:avLst/>
              <a:gdLst/>
              <a:ahLst/>
              <a:cxnLst/>
              <a:rect l="l" t="t" r="r" b="b"/>
              <a:pathLst>
                <a:path w="6583895" h="1292089">
                  <a:moveTo>
                    <a:pt x="0" y="0"/>
                  </a:moveTo>
                  <a:lnTo>
                    <a:pt x="6583894" y="0"/>
                  </a:lnTo>
                  <a:lnTo>
                    <a:pt x="6583894" y="1292090"/>
                  </a:lnTo>
                  <a:lnTo>
                    <a:pt x="0" y="129209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7" name="TextBox 7"/>
            <p:cNvSpPr txBox="1"/>
            <p:nvPr/>
          </p:nvSpPr>
          <p:spPr>
            <a:xfrm>
              <a:off x="0" y="3868680"/>
              <a:ext cx="14649730" cy="1249413"/>
            </a:xfrm>
            <a:prstGeom prst="rect">
              <a:avLst/>
            </a:prstGeom>
          </p:spPr>
          <p:txBody>
            <a:bodyPr lIns="0" tIns="0" rIns="0" bIns="0" rtlCol="0" anchor="t">
              <a:spAutoFit/>
            </a:bodyPr>
            <a:lstStyle/>
            <a:p>
              <a:pPr algn="ctr">
                <a:lnSpc>
                  <a:spcPts val="7801"/>
                </a:lnSpc>
              </a:pPr>
              <a:r>
                <a:rPr lang="en-US" sz="5572" b="1">
                  <a:solidFill>
                    <a:srgbClr val="022046"/>
                  </a:solidFill>
                  <a:latin typeface="Glacial Indifference Bold"/>
                  <a:ea typeface="Glacial Indifference Bold"/>
                  <a:cs typeface="Glacial Indifference Bold"/>
                  <a:sym typeface="Glacial Indifference Bold"/>
                </a:rPr>
                <a:t>PRIDE OF THE NATION</a:t>
              </a:r>
            </a:p>
          </p:txBody>
        </p:sp>
        <p:sp>
          <p:nvSpPr>
            <p:cNvPr id="8" name="Freeform 8"/>
            <p:cNvSpPr/>
            <p:nvPr/>
          </p:nvSpPr>
          <p:spPr>
            <a:xfrm rot="-10800000">
              <a:off x="4032918" y="5118093"/>
              <a:ext cx="6583895" cy="1292089"/>
            </a:xfrm>
            <a:custGeom>
              <a:avLst/>
              <a:gdLst/>
              <a:ahLst/>
              <a:cxnLst/>
              <a:rect l="l" t="t" r="r" b="b"/>
              <a:pathLst>
                <a:path w="6583895" h="1292089">
                  <a:moveTo>
                    <a:pt x="0" y="0"/>
                  </a:moveTo>
                  <a:lnTo>
                    <a:pt x="6583894" y="0"/>
                  </a:lnTo>
                  <a:lnTo>
                    <a:pt x="6583894" y="1292090"/>
                  </a:lnTo>
                  <a:lnTo>
                    <a:pt x="0" y="129209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9" name="TextBox 9"/>
            <p:cNvSpPr txBox="1"/>
            <p:nvPr/>
          </p:nvSpPr>
          <p:spPr>
            <a:xfrm>
              <a:off x="0" y="57150"/>
              <a:ext cx="14649730" cy="1564173"/>
            </a:xfrm>
            <a:prstGeom prst="rect">
              <a:avLst/>
            </a:prstGeom>
          </p:spPr>
          <p:txBody>
            <a:bodyPr lIns="0" tIns="0" rIns="0" bIns="0" rtlCol="0" anchor="t">
              <a:spAutoFit/>
            </a:bodyPr>
            <a:lstStyle/>
            <a:p>
              <a:pPr algn="ctr">
                <a:lnSpc>
                  <a:spcPts val="8800"/>
                </a:lnSpc>
              </a:pPr>
              <a:r>
                <a:rPr lang="en-US" sz="8000" b="1">
                  <a:solidFill>
                    <a:srgbClr val="022046"/>
                  </a:solidFill>
                  <a:latin typeface="Glacial Indifference Bold"/>
                  <a:ea typeface="Glacial Indifference Bold"/>
                  <a:cs typeface="Glacial Indifference Bold"/>
                  <a:sym typeface="Glacial Indifference Bold"/>
                </a:rPr>
                <a:t>HONORS &amp; AWARDS</a:t>
              </a:r>
            </a:p>
          </p:txBody>
        </p:sp>
      </p:grpSp>
    </p:spTree>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sp>
        <p:nvSpPr>
          <p:cNvPr id="3" name="Freeform 3"/>
          <p:cNvSpPr/>
          <p:nvPr/>
        </p:nvSpPr>
        <p:spPr>
          <a:xfrm>
            <a:off x="4356572" y="1606303"/>
            <a:ext cx="9574856" cy="7074394"/>
          </a:xfrm>
          <a:custGeom>
            <a:avLst/>
            <a:gdLst/>
            <a:ahLst/>
            <a:cxnLst/>
            <a:rect l="l" t="t" r="r" b="b"/>
            <a:pathLst>
              <a:path w="9574856" h="7074394">
                <a:moveTo>
                  <a:pt x="0" y="0"/>
                </a:moveTo>
                <a:lnTo>
                  <a:pt x="9574856" y="0"/>
                </a:lnTo>
                <a:lnTo>
                  <a:pt x="9574856" y="7074394"/>
                </a:lnTo>
                <a:lnTo>
                  <a:pt x="0" y="7074394"/>
                </a:lnTo>
                <a:lnTo>
                  <a:pt x="0" y="0"/>
                </a:lnTo>
                <a:close/>
              </a:path>
            </a:pathLst>
          </a:custGeom>
          <a:blipFill>
            <a:blip r:embed="rId3"/>
            <a:stretch>
              <a:fillRect l="-34790" t="-18049" r="-75070" b="-16158"/>
            </a:stretch>
          </a:blipFill>
        </p:spPr>
      </p:sp>
    </p:spTree>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4746" y="-177804"/>
            <a:ext cx="7525448" cy="10894243"/>
            <a:chOff x="0" y="0"/>
            <a:chExt cx="1428172" cy="2067498"/>
          </a:xfrm>
        </p:grpSpPr>
        <p:sp>
          <p:nvSpPr>
            <p:cNvPr id="3" name="Freeform 3"/>
            <p:cNvSpPr/>
            <p:nvPr/>
          </p:nvSpPr>
          <p:spPr>
            <a:xfrm>
              <a:off x="0" y="0"/>
              <a:ext cx="1428172" cy="2067498"/>
            </a:xfrm>
            <a:custGeom>
              <a:avLst/>
              <a:gdLst/>
              <a:ahLst/>
              <a:cxnLst/>
              <a:rect l="l" t="t" r="r" b="b"/>
              <a:pathLst>
                <a:path w="1428172" h="2067498">
                  <a:moveTo>
                    <a:pt x="0" y="0"/>
                  </a:moveTo>
                  <a:lnTo>
                    <a:pt x="1428172" y="0"/>
                  </a:lnTo>
                  <a:lnTo>
                    <a:pt x="1428172" y="2067498"/>
                  </a:lnTo>
                  <a:lnTo>
                    <a:pt x="0" y="2067498"/>
                  </a:lnTo>
                  <a:close/>
                </a:path>
              </a:pathLst>
            </a:custGeom>
            <a:blipFill>
              <a:blip r:embed="rId2"/>
              <a:stretch>
                <a:fillRect l="-44844" r="-48176"/>
              </a:stretch>
            </a:blipFill>
            <a:ln w="190500" cap="sq">
              <a:solidFill>
                <a:srgbClr val="002A5F"/>
              </a:solidFill>
              <a:prstDash val="solid"/>
              <a:miter/>
            </a:ln>
          </p:spPr>
        </p:sp>
      </p:grpSp>
      <p:grpSp>
        <p:nvGrpSpPr>
          <p:cNvPr id="4" name="Group 4"/>
          <p:cNvGrpSpPr/>
          <p:nvPr/>
        </p:nvGrpSpPr>
        <p:grpSpPr>
          <a:xfrm>
            <a:off x="7300703" y="597098"/>
            <a:ext cx="10987297" cy="8692509"/>
            <a:chOff x="0" y="0"/>
            <a:chExt cx="14649730" cy="11590012"/>
          </a:xfrm>
        </p:grpSpPr>
        <p:sp>
          <p:nvSpPr>
            <p:cNvPr id="5" name="TextBox 5"/>
            <p:cNvSpPr txBox="1"/>
            <p:nvPr/>
          </p:nvSpPr>
          <p:spPr>
            <a:xfrm>
              <a:off x="0" y="6856276"/>
              <a:ext cx="14649730" cy="4733736"/>
            </a:xfrm>
            <a:prstGeom prst="rect">
              <a:avLst/>
            </a:prstGeom>
          </p:spPr>
          <p:txBody>
            <a:bodyPr lIns="0" tIns="0" rIns="0" bIns="0" rtlCol="0" anchor="t">
              <a:spAutoFit/>
            </a:bodyPr>
            <a:lstStyle/>
            <a:p>
              <a:pPr algn="ctr">
                <a:lnSpc>
                  <a:spcPts val="1988"/>
                </a:lnSpc>
              </a:pPr>
              <a:endParaRPr/>
            </a:p>
            <a:p>
              <a:pPr algn="ctr">
                <a:lnSpc>
                  <a:spcPts val="3640"/>
                </a:lnSpc>
              </a:pPr>
              <a:r>
                <a:rPr lang="en-US" sz="2600">
                  <a:solidFill>
                    <a:srgbClr val="022046"/>
                  </a:solidFill>
                  <a:latin typeface="Glacial Indifference"/>
                  <a:ea typeface="Glacial Indifference"/>
                  <a:cs typeface="Glacial Indifference"/>
                  <a:sym typeface="Glacial Indifference"/>
                </a:rPr>
                <a:t>BY UNION STATE MINISTER OF LABOUR &amp; </a:t>
              </a:r>
            </a:p>
            <a:p>
              <a:pPr algn="ctr">
                <a:lnSpc>
                  <a:spcPts val="3640"/>
                </a:lnSpc>
              </a:pPr>
              <a:r>
                <a:rPr lang="en-US" sz="2600">
                  <a:solidFill>
                    <a:srgbClr val="022046"/>
                  </a:solidFill>
                  <a:latin typeface="Glacial Indifference"/>
                  <a:ea typeface="Glacial Indifference"/>
                  <a:cs typeface="Glacial Indifference"/>
                  <a:sym typeface="Glacial Indifference"/>
                </a:rPr>
                <a:t>EMPOWERMENT SHRI BANDARU DATTATREYA</a:t>
              </a:r>
            </a:p>
            <a:p>
              <a:pPr algn="ctr">
                <a:lnSpc>
                  <a:spcPts val="1260"/>
                </a:lnSpc>
              </a:pPr>
              <a:endParaRPr lang="en-US" sz="2600">
                <a:solidFill>
                  <a:srgbClr val="022046"/>
                </a:solidFill>
                <a:latin typeface="Glacial Indifference"/>
                <a:ea typeface="Glacial Indifference"/>
                <a:cs typeface="Glacial Indifference"/>
                <a:sym typeface="Glacial Indifference"/>
              </a:endParaRPr>
            </a:p>
            <a:p>
              <a:pPr algn="ctr">
                <a:lnSpc>
                  <a:spcPts val="1540"/>
                </a:lnSpc>
              </a:pPr>
              <a:r>
                <a:rPr lang="en-US" sz="1100">
                  <a:solidFill>
                    <a:srgbClr val="022046"/>
                  </a:solidFill>
                  <a:latin typeface="Glacial Indifference"/>
                  <a:ea typeface="Glacial Indifference"/>
                  <a:cs typeface="Glacial Indifference"/>
                  <a:sym typeface="Glacial Indifference"/>
                </a:rPr>
                <a:t>TO</a:t>
              </a:r>
            </a:p>
            <a:p>
              <a:pPr algn="ctr">
                <a:lnSpc>
                  <a:spcPts val="1260"/>
                </a:lnSpc>
              </a:pPr>
              <a:endParaRPr lang="en-US" sz="1100">
                <a:solidFill>
                  <a:srgbClr val="022046"/>
                </a:solidFill>
                <a:latin typeface="Glacial Indifference"/>
                <a:ea typeface="Glacial Indifference"/>
                <a:cs typeface="Glacial Indifference"/>
                <a:sym typeface="Glacial Indifference"/>
              </a:endParaRPr>
            </a:p>
            <a:p>
              <a:pPr algn="ctr">
                <a:lnSpc>
                  <a:spcPts val="3640"/>
                </a:lnSpc>
              </a:pPr>
              <a:r>
                <a:rPr lang="en-US" sz="2600" b="1">
                  <a:solidFill>
                    <a:srgbClr val="022046"/>
                  </a:solidFill>
                  <a:latin typeface="Glacial Indifference Bold"/>
                  <a:ea typeface="Glacial Indifference Bold"/>
                  <a:cs typeface="Glacial Indifference Bold"/>
                  <a:sym typeface="Glacial Indifference Bold"/>
                </a:rPr>
                <a:t>MR. VINAY KUMAR SINGH</a:t>
              </a:r>
            </a:p>
            <a:p>
              <a:pPr algn="ctr">
                <a:lnSpc>
                  <a:spcPts val="3640"/>
                </a:lnSpc>
              </a:pPr>
              <a:r>
                <a:rPr lang="en-US" sz="2600">
                  <a:solidFill>
                    <a:srgbClr val="022046"/>
                  </a:solidFill>
                  <a:latin typeface="Glacial Indifference"/>
                  <a:ea typeface="Glacial Indifference"/>
                  <a:cs typeface="Glacial Indifference"/>
                  <a:sym typeface="Glacial Indifference"/>
                </a:rPr>
                <a:t>Chairman and Managing Director</a:t>
              </a:r>
            </a:p>
            <a:p>
              <a:pPr algn="ctr">
                <a:lnSpc>
                  <a:spcPts val="1260"/>
                </a:lnSpc>
              </a:pPr>
              <a:endParaRPr lang="en-US" sz="2600">
                <a:solidFill>
                  <a:srgbClr val="022046"/>
                </a:solidFill>
                <a:latin typeface="Glacial Indifference"/>
                <a:ea typeface="Glacial Indifference"/>
                <a:cs typeface="Glacial Indifference"/>
                <a:sym typeface="Glacial Indifference"/>
              </a:endParaRPr>
            </a:p>
            <a:p>
              <a:pPr algn="ctr">
                <a:lnSpc>
                  <a:spcPts val="7000"/>
                </a:lnSpc>
              </a:pPr>
              <a:r>
                <a:rPr lang="en-US" sz="5000" b="1">
                  <a:solidFill>
                    <a:srgbClr val="022046"/>
                  </a:solidFill>
                  <a:latin typeface="Glacial Indifference Bold"/>
                  <a:ea typeface="Glacial Indifference Bold"/>
                  <a:cs typeface="Glacial Indifference Bold"/>
                  <a:sym typeface="Glacial Indifference Bold"/>
                </a:rPr>
                <a:t>RAKSHAK GROUP</a:t>
              </a:r>
            </a:p>
          </p:txBody>
        </p:sp>
        <p:sp>
          <p:nvSpPr>
            <p:cNvPr id="6" name="Freeform 6"/>
            <p:cNvSpPr/>
            <p:nvPr/>
          </p:nvSpPr>
          <p:spPr>
            <a:xfrm>
              <a:off x="4032918" y="2700415"/>
              <a:ext cx="6583895" cy="1292089"/>
            </a:xfrm>
            <a:custGeom>
              <a:avLst/>
              <a:gdLst/>
              <a:ahLst/>
              <a:cxnLst/>
              <a:rect l="l" t="t" r="r" b="b"/>
              <a:pathLst>
                <a:path w="6583895" h="1292089">
                  <a:moveTo>
                    <a:pt x="0" y="0"/>
                  </a:moveTo>
                  <a:lnTo>
                    <a:pt x="6583894" y="0"/>
                  </a:lnTo>
                  <a:lnTo>
                    <a:pt x="6583894" y="1292090"/>
                  </a:lnTo>
                  <a:lnTo>
                    <a:pt x="0" y="129209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7" name="TextBox 7"/>
            <p:cNvSpPr txBox="1"/>
            <p:nvPr/>
          </p:nvSpPr>
          <p:spPr>
            <a:xfrm>
              <a:off x="0" y="3868680"/>
              <a:ext cx="14649730" cy="1255809"/>
            </a:xfrm>
            <a:prstGeom prst="rect">
              <a:avLst/>
            </a:prstGeom>
          </p:spPr>
          <p:txBody>
            <a:bodyPr lIns="0" tIns="0" rIns="0" bIns="0" rtlCol="0" anchor="t">
              <a:spAutoFit/>
            </a:bodyPr>
            <a:lstStyle/>
            <a:p>
              <a:pPr algn="ctr">
                <a:lnSpc>
                  <a:spcPts val="7801"/>
                </a:lnSpc>
              </a:pPr>
              <a:r>
                <a:rPr lang="en-US" sz="5572" b="1">
                  <a:solidFill>
                    <a:srgbClr val="022046"/>
                  </a:solidFill>
                  <a:latin typeface="Glacial Indifference Bold"/>
                  <a:ea typeface="Glacial Indifference Bold"/>
                  <a:cs typeface="Glacial Indifference Bold"/>
                  <a:sym typeface="Glacial Indifference Bold"/>
                </a:rPr>
                <a:t>BEST INDUSTRY AWARD </a:t>
              </a:r>
            </a:p>
          </p:txBody>
        </p:sp>
        <p:sp>
          <p:nvSpPr>
            <p:cNvPr id="8" name="Freeform 8"/>
            <p:cNvSpPr/>
            <p:nvPr/>
          </p:nvSpPr>
          <p:spPr>
            <a:xfrm rot="-10800000">
              <a:off x="4032918" y="5118093"/>
              <a:ext cx="6583895" cy="1292089"/>
            </a:xfrm>
            <a:custGeom>
              <a:avLst/>
              <a:gdLst/>
              <a:ahLst/>
              <a:cxnLst/>
              <a:rect l="l" t="t" r="r" b="b"/>
              <a:pathLst>
                <a:path w="6583895" h="1292089">
                  <a:moveTo>
                    <a:pt x="0" y="0"/>
                  </a:moveTo>
                  <a:lnTo>
                    <a:pt x="6583894" y="0"/>
                  </a:lnTo>
                  <a:lnTo>
                    <a:pt x="6583894" y="1292090"/>
                  </a:lnTo>
                  <a:lnTo>
                    <a:pt x="0" y="129209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9" name="TextBox 9"/>
            <p:cNvSpPr txBox="1"/>
            <p:nvPr/>
          </p:nvSpPr>
          <p:spPr>
            <a:xfrm>
              <a:off x="0" y="57150"/>
              <a:ext cx="14649730" cy="1564173"/>
            </a:xfrm>
            <a:prstGeom prst="rect">
              <a:avLst/>
            </a:prstGeom>
          </p:spPr>
          <p:txBody>
            <a:bodyPr lIns="0" tIns="0" rIns="0" bIns="0" rtlCol="0" anchor="t">
              <a:spAutoFit/>
            </a:bodyPr>
            <a:lstStyle/>
            <a:p>
              <a:pPr algn="ctr">
                <a:lnSpc>
                  <a:spcPts val="8800"/>
                </a:lnSpc>
              </a:pPr>
              <a:r>
                <a:rPr lang="en-US" sz="8000" b="1">
                  <a:solidFill>
                    <a:srgbClr val="022046"/>
                  </a:solidFill>
                  <a:latin typeface="Glacial Indifference Bold"/>
                  <a:ea typeface="Glacial Indifference Bold"/>
                  <a:cs typeface="Glacial Indifference Bold"/>
                  <a:sym typeface="Glacial Indifference Bold"/>
                </a:rPr>
                <a:t>HONORS &amp; AWARDS</a:t>
              </a:r>
            </a:p>
          </p:txBody>
        </p:sp>
      </p:grpSp>
    </p:spTree>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430602" y="8522266"/>
            <a:ext cx="16182807" cy="4227758"/>
          </a:xfrm>
          <a:custGeom>
            <a:avLst/>
            <a:gdLst/>
            <a:ahLst/>
            <a:cxnLst/>
            <a:rect l="l" t="t" r="r" b="b"/>
            <a:pathLst>
              <a:path w="16182807" h="4227758">
                <a:moveTo>
                  <a:pt x="0" y="0"/>
                </a:moveTo>
                <a:lnTo>
                  <a:pt x="16182807" y="0"/>
                </a:lnTo>
                <a:lnTo>
                  <a:pt x="16182807" y="4227758"/>
                </a:lnTo>
                <a:lnTo>
                  <a:pt x="0" y="4227758"/>
                </a:lnTo>
                <a:lnTo>
                  <a:pt x="0" y="0"/>
                </a:lnTo>
                <a:close/>
              </a:path>
            </a:pathLst>
          </a:custGeom>
          <a:blipFill>
            <a:blip r:embed="rId2">
              <a:alphaModFix amt="1000"/>
              <a:extLst>
                <a:ext uri="{96DAC541-7B7A-43D3-8B79-37D633B846F1}">
                  <asvg:svgBlip xmlns:asvg="http://schemas.microsoft.com/office/drawing/2016/SVG/main" xmlns="" r:embed="rId3"/>
                </a:ext>
              </a:extLst>
            </a:blip>
            <a:stretch>
              <a:fillRect/>
            </a:stretch>
          </a:blipFill>
        </p:spPr>
      </p:sp>
      <p:sp>
        <p:nvSpPr>
          <p:cNvPr id="3" name="Freeform 3"/>
          <p:cNvSpPr/>
          <p:nvPr/>
        </p:nvSpPr>
        <p:spPr>
          <a:xfrm flipH="1">
            <a:off x="10803656" y="1386400"/>
            <a:ext cx="8001029" cy="9249745"/>
          </a:xfrm>
          <a:custGeom>
            <a:avLst/>
            <a:gdLst/>
            <a:ahLst/>
            <a:cxnLst/>
            <a:rect l="l" t="t" r="r" b="b"/>
            <a:pathLst>
              <a:path w="8001029" h="9249745">
                <a:moveTo>
                  <a:pt x="8001030" y="0"/>
                </a:moveTo>
                <a:lnTo>
                  <a:pt x="0" y="0"/>
                </a:lnTo>
                <a:lnTo>
                  <a:pt x="0" y="9249745"/>
                </a:lnTo>
                <a:lnTo>
                  <a:pt x="8001030" y="9249745"/>
                </a:lnTo>
                <a:lnTo>
                  <a:pt x="8001030" y="0"/>
                </a:lnTo>
                <a:close/>
              </a:path>
            </a:pathLst>
          </a:custGeom>
          <a:blipFill>
            <a:blip r:embed="rId4"/>
            <a:stretch>
              <a:fillRect/>
            </a:stretch>
          </a:blipFill>
        </p:spPr>
      </p:sp>
      <p:sp>
        <p:nvSpPr>
          <p:cNvPr id="4" name="AutoShape 4"/>
          <p:cNvSpPr/>
          <p:nvPr/>
        </p:nvSpPr>
        <p:spPr>
          <a:xfrm>
            <a:off x="10207915" y="-674363"/>
            <a:ext cx="4590707" cy="4590707"/>
          </a:xfrm>
          <a:prstGeom prst="line">
            <a:avLst/>
          </a:prstGeom>
          <a:ln w="38100" cap="flat">
            <a:solidFill>
              <a:srgbClr val="FFFFFF"/>
            </a:solidFill>
            <a:prstDash val="solid"/>
            <a:headEnd type="none" w="sm" len="sm"/>
            <a:tailEnd type="none" w="sm" len="sm"/>
          </a:ln>
        </p:spPr>
      </p:sp>
      <p:grpSp>
        <p:nvGrpSpPr>
          <p:cNvPr id="5" name="Group 5"/>
          <p:cNvGrpSpPr/>
          <p:nvPr/>
        </p:nvGrpSpPr>
        <p:grpSpPr>
          <a:xfrm>
            <a:off x="11008072" y="2736640"/>
            <a:ext cx="7374825" cy="7374825"/>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a:ln w="12700" cap="sq">
              <a:solidFill>
                <a:srgbClr val="000000"/>
              </a:solidFill>
              <a:prstDash val="solid"/>
              <a:miter/>
            </a:ln>
          </p:spPr>
        </p:sp>
      </p:grpSp>
      <p:sp>
        <p:nvSpPr>
          <p:cNvPr id="7" name="Freeform 7"/>
          <p:cNvSpPr/>
          <p:nvPr/>
        </p:nvSpPr>
        <p:spPr>
          <a:xfrm>
            <a:off x="12260717" y="1766568"/>
            <a:ext cx="895811" cy="408714"/>
          </a:xfrm>
          <a:custGeom>
            <a:avLst/>
            <a:gdLst/>
            <a:ahLst/>
            <a:cxnLst/>
            <a:rect l="l" t="t" r="r" b="b"/>
            <a:pathLst>
              <a:path w="895811" h="408714">
                <a:moveTo>
                  <a:pt x="0" y="0"/>
                </a:moveTo>
                <a:lnTo>
                  <a:pt x="895811" y="0"/>
                </a:lnTo>
                <a:lnTo>
                  <a:pt x="895811" y="408714"/>
                </a:lnTo>
                <a:lnTo>
                  <a:pt x="0" y="408714"/>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grpSp>
        <p:nvGrpSpPr>
          <p:cNvPr id="8" name="Group 8"/>
          <p:cNvGrpSpPr/>
          <p:nvPr/>
        </p:nvGrpSpPr>
        <p:grpSpPr>
          <a:xfrm>
            <a:off x="878241" y="3997814"/>
            <a:ext cx="9627121" cy="4933335"/>
            <a:chOff x="0" y="0"/>
            <a:chExt cx="12836161" cy="6577780"/>
          </a:xfrm>
        </p:grpSpPr>
        <p:grpSp>
          <p:nvGrpSpPr>
            <p:cNvPr id="9" name="Group 9"/>
            <p:cNvGrpSpPr/>
            <p:nvPr/>
          </p:nvGrpSpPr>
          <p:grpSpPr>
            <a:xfrm>
              <a:off x="0" y="0"/>
              <a:ext cx="12836161" cy="6577780"/>
              <a:chOff x="0" y="0"/>
              <a:chExt cx="2535538" cy="1299315"/>
            </a:xfrm>
          </p:grpSpPr>
          <p:sp>
            <p:nvSpPr>
              <p:cNvPr id="10" name="Freeform 10"/>
              <p:cNvSpPr/>
              <p:nvPr/>
            </p:nvSpPr>
            <p:spPr>
              <a:xfrm>
                <a:off x="0" y="0"/>
                <a:ext cx="2535538" cy="1299315"/>
              </a:xfrm>
              <a:custGeom>
                <a:avLst/>
                <a:gdLst/>
                <a:ahLst/>
                <a:cxnLst/>
                <a:rect l="l" t="t" r="r" b="b"/>
                <a:pathLst>
                  <a:path w="2535538" h="1299315">
                    <a:moveTo>
                      <a:pt x="0" y="0"/>
                    </a:moveTo>
                    <a:lnTo>
                      <a:pt x="2535538" y="0"/>
                    </a:lnTo>
                    <a:lnTo>
                      <a:pt x="2535538" y="1299315"/>
                    </a:lnTo>
                    <a:lnTo>
                      <a:pt x="0" y="1299315"/>
                    </a:lnTo>
                    <a:close/>
                  </a:path>
                </a:pathLst>
              </a:custGeom>
              <a:gradFill rotWithShape="1">
                <a:gsLst>
                  <a:gs pos="0">
                    <a:srgbClr val="007EC5">
                      <a:alpha val="100000"/>
                    </a:srgbClr>
                  </a:gs>
                  <a:gs pos="100000">
                    <a:srgbClr val="003774">
                      <a:alpha val="100000"/>
                    </a:srgbClr>
                  </a:gs>
                </a:gsLst>
                <a:path path="circle">
                  <a:fillToRect r="100000" b="100000"/>
                </a:path>
                <a:tileRect l="-100000" t="-100000"/>
              </a:gradFill>
            </p:spPr>
          </p:sp>
          <p:sp>
            <p:nvSpPr>
              <p:cNvPr id="11" name="TextBox 11"/>
              <p:cNvSpPr txBox="1"/>
              <p:nvPr/>
            </p:nvSpPr>
            <p:spPr>
              <a:xfrm>
                <a:off x="0" y="-66675"/>
                <a:ext cx="2535538" cy="1365990"/>
              </a:xfrm>
              <a:prstGeom prst="rect">
                <a:avLst/>
              </a:prstGeom>
            </p:spPr>
            <p:txBody>
              <a:bodyPr lIns="50800" tIns="50800" rIns="50800" bIns="50800" rtlCol="0" anchor="ctr"/>
              <a:lstStyle/>
              <a:p>
                <a:pPr algn="ctr">
                  <a:lnSpc>
                    <a:spcPts val="3499"/>
                  </a:lnSpc>
                </a:pPr>
                <a:endParaRPr/>
              </a:p>
            </p:txBody>
          </p:sp>
        </p:grpSp>
        <p:grpSp>
          <p:nvGrpSpPr>
            <p:cNvPr id="12" name="Group 12"/>
            <p:cNvGrpSpPr/>
            <p:nvPr/>
          </p:nvGrpSpPr>
          <p:grpSpPr>
            <a:xfrm>
              <a:off x="0" y="0"/>
              <a:ext cx="12836161" cy="1260342"/>
              <a:chOff x="0" y="0"/>
              <a:chExt cx="2535538" cy="248956"/>
            </a:xfrm>
          </p:grpSpPr>
          <p:sp>
            <p:nvSpPr>
              <p:cNvPr id="13" name="Freeform 13"/>
              <p:cNvSpPr/>
              <p:nvPr/>
            </p:nvSpPr>
            <p:spPr>
              <a:xfrm>
                <a:off x="0" y="0"/>
                <a:ext cx="2535538" cy="248956"/>
              </a:xfrm>
              <a:custGeom>
                <a:avLst/>
                <a:gdLst/>
                <a:ahLst/>
                <a:cxnLst/>
                <a:rect l="l" t="t" r="r" b="b"/>
                <a:pathLst>
                  <a:path w="2535538" h="248956">
                    <a:moveTo>
                      <a:pt x="0" y="0"/>
                    </a:moveTo>
                    <a:lnTo>
                      <a:pt x="2535538" y="0"/>
                    </a:lnTo>
                    <a:lnTo>
                      <a:pt x="2535538" y="248956"/>
                    </a:lnTo>
                    <a:lnTo>
                      <a:pt x="0" y="248956"/>
                    </a:lnTo>
                    <a:close/>
                  </a:path>
                </a:pathLst>
              </a:custGeom>
              <a:solidFill>
                <a:srgbClr val="002A5F"/>
              </a:solidFill>
            </p:spPr>
          </p:sp>
          <p:sp>
            <p:nvSpPr>
              <p:cNvPr id="14" name="TextBox 14"/>
              <p:cNvSpPr txBox="1"/>
              <p:nvPr/>
            </p:nvSpPr>
            <p:spPr>
              <a:xfrm>
                <a:off x="0" y="-66675"/>
                <a:ext cx="2535538" cy="315631"/>
              </a:xfrm>
              <a:prstGeom prst="rect">
                <a:avLst/>
              </a:prstGeom>
            </p:spPr>
            <p:txBody>
              <a:bodyPr lIns="50800" tIns="50800" rIns="50800" bIns="50800" rtlCol="0" anchor="ctr"/>
              <a:lstStyle/>
              <a:p>
                <a:pPr algn="ctr">
                  <a:lnSpc>
                    <a:spcPts val="3499"/>
                  </a:lnSpc>
                </a:pPr>
                <a:endParaRPr/>
              </a:p>
            </p:txBody>
          </p:sp>
        </p:grpSp>
        <p:sp>
          <p:nvSpPr>
            <p:cNvPr id="15" name="TextBox 15"/>
            <p:cNvSpPr txBox="1"/>
            <p:nvPr/>
          </p:nvSpPr>
          <p:spPr>
            <a:xfrm>
              <a:off x="0" y="401379"/>
              <a:ext cx="12836161" cy="609512"/>
            </a:xfrm>
            <a:prstGeom prst="rect">
              <a:avLst/>
            </a:prstGeom>
          </p:spPr>
          <p:txBody>
            <a:bodyPr lIns="0" tIns="0" rIns="0" bIns="0" rtlCol="0" anchor="t">
              <a:spAutoFit/>
            </a:bodyPr>
            <a:lstStyle/>
            <a:p>
              <a:pPr algn="ctr">
                <a:lnSpc>
                  <a:spcPts val="3300"/>
                </a:lnSpc>
              </a:pPr>
              <a:r>
                <a:rPr lang="en-US" sz="3000" b="1">
                  <a:solidFill>
                    <a:srgbClr val="FFFFFF"/>
                  </a:solidFill>
                  <a:latin typeface="Poppins Bold"/>
                  <a:ea typeface="Poppins Bold"/>
                  <a:cs typeface="Poppins Bold"/>
                  <a:sym typeface="Poppins Bold"/>
                </a:rPr>
                <a:t>COMPLETION OF CHANDRAYAN - 3 PROJECT</a:t>
              </a:r>
            </a:p>
          </p:txBody>
        </p:sp>
        <p:sp>
          <p:nvSpPr>
            <p:cNvPr id="16" name="TextBox 16"/>
            <p:cNvSpPr txBox="1"/>
            <p:nvPr/>
          </p:nvSpPr>
          <p:spPr>
            <a:xfrm>
              <a:off x="732999" y="1488942"/>
              <a:ext cx="11370163" cy="4429760"/>
            </a:xfrm>
            <a:prstGeom prst="rect">
              <a:avLst/>
            </a:prstGeom>
          </p:spPr>
          <p:txBody>
            <a:bodyPr lIns="0" tIns="0" rIns="0" bIns="0" rtlCol="0" anchor="t">
              <a:spAutoFit/>
            </a:bodyPr>
            <a:lstStyle/>
            <a:p>
              <a:pPr algn="just">
                <a:lnSpc>
                  <a:spcPts val="3779"/>
                </a:lnSpc>
              </a:pPr>
              <a:r>
                <a:rPr lang="en-US" sz="2700">
                  <a:solidFill>
                    <a:srgbClr val="FFFFFF"/>
                  </a:solidFill>
                  <a:latin typeface="Poppins"/>
                  <a:ea typeface="Poppins"/>
                  <a:cs typeface="Poppins"/>
                  <a:sym typeface="Poppins"/>
                </a:rPr>
                <a:t>Employees of </a:t>
              </a:r>
              <a:r>
                <a:rPr lang="en-US" sz="2700" b="1">
                  <a:solidFill>
                    <a:srgbClr val="FFFFFF"/>
                  </a:solidFill>
                  <a:latin typeface="Poppins Bold"/>
                  <a:ea typeface="Poppins Bold"/>
                  <a:cs typeface="Poppins Bold"/>
                  <a:sym typeface="Poppins Bold"/>
                </a:rPr>
                <a:t>Instrumentation Limited</a:t>
              </a:r>
              <a:r>
                <a:rPr lang="en-US" sz="2700">
                  <a:solidFill>
                    <a:srgbClr val="FFFFFF"/>
                  </a:solidFill>
                  <a:latin typeface="Poppins"/>
                  <a:ea typeface="Poppins"/>
                  <a:cs typeface="Poppins"/>
                  <a:sym typeface="Poppins"/>
                </a:rPr>
                <a:t> Palakkad, has played a vital part in the successful completion of Chandryan-3 Project and the role of contract employees under </a:t>
              </a:r>
              <a:r>
                <a:rPr lang="en-US" sz="2700" b="1">
                  <a:solidFill>
                    <a:srgbClr val="FFFFFF"/>
                  </a:solidFill>
                  <a:latin typeface="Poppins Bold"/>
                  <a:ea typeface="Poppins Bold"/>
                  <a:cs typeface="Poppins Bold"/>
                  <a:sym typeface="Poppins Bold"/>
                </a:rPr>
                <a:t>M/s. Rakshak Securitas Pvt Ltd</a:t>
              </a:r>
              <a:r>
                <a:rPr lang="en-US" sz="2700">
                  <a:solidFill>
                    <a:srgbClr val="FFFFFF"/>
                  </a:solidFill>
                  <a:latin typeface="Poppins"/>
                  <a:ea typeface="Poppins"/>
                  <a:cs typeface="Poppins"/>
                  <a:sym typeface="Poppins"/>
                </a:rPr>
                <a:t>, New Delhi is atso well appreciated in the successful completion of Chandrayan - 3 Project. </a:t>
              </a:r>
            </a:p>
          </p:txBody>
        </p:sp>
      </p:grpSp>
      <p:grpSp>
        <p:nvGrpSpPr>
          <p:cNvPr id="17" name="Group 17"/>
          <p:cNvGrpSpPr/>
          <p:nvPr/>
        </p:nvGrpSpPr>
        <p:grpSpPr>
          <a:xfrm>
            <a:off x="12228817" y="3997814"/>
            <a:ext cx="4933335" cy="4933335"/>
            <a:chOff x="0" y="0"/>
            <a:chExt cx="812800" cy="812800"/>
          </a:xfrm>
        </p:grpSpPr>
        <p:sp>
          <p:nvSpPr>
            <p:cNvPr id="18" name="Freeform 18"/>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7"/>
              <a:stretch>
                <a:fillRect b="-41342"/>
              </a:stretch>
            </a:blipFill>
            <a:ln w="190500" cap="sq">
              <a:solidFill>
                <a:srgbClr val="48C4F2"/>
              </a:solidFill>
              <a:prstDash val="solid"/>
              <a:miter/>
            </a:ln>
          </p:spPr>
        </p:sp>
      </p:grpSp>
      <p:sp>
        <p:nvSpPr>
          <p:cNvPr id="19" name="TextBox 19"/>
          <p:cNvSpPr txBox="1"/>
          <p:nvPr/>
        </p:nvSpPr>
        <p:spPr>
          <a:xfrm>
            <a:off x="878241" y="2241957"/>
            <a:ext cx="9646760" cy="1056040"/>
          </a:xfrm>
          <a:prstGeom prst="rect">
            <a:avLst/>
          </a:prstGeom>
        </p:spPr>
        <p:txBody>
          <a:bodyPr lIns="0" tIns="0" rIns="0" bIns="0" rtlCol="0" anchor="t">
            <a:spAutoFit/>
          </a:bodyPr>
          <a:lstStyle/>
          <a:p>
            <a:pPr algn="ctr">
              <a:lnSpc>
                <a:spcPts val="8140"/>
              </a:lnSpc>
            </a:pPr>
            <a:r>
              <a:rPr lang="en-US" sz="7400" b="1">
                <a:solidFill>
                  <a:srgbClr val="022046"/>
                </a:solidFill>
                <a:latin typeface="Glacial Indifference Bold"/>
                <a:ea typeface="Glacial Indifference Bold"/>
                <a:cs typeface="Glacial Indifference Bold"/>
                <a:sym typeface="Glacial Indifference Bold"/>
              </a:rPr>
              <a:t>APPRECIATION LETTER</a:t>
            </a:r>
          </a:p>
        </p:txBody>
      </p:sp>
      <p:sp>
        <p:nvSpPr>
          <p:cNvPr id="20" name="Freeform 20"/>
          <p:cNvSpPr/>
          <p:nvPr/>
        </p:nvSpPr>
        <p:spPr>
          <a:xfrm>
            <a:off x="2335169" y="865061"/>
            <a:ext cx="6713264" cy="1317478"/>
          </a:xfrm>
          <a:custGeom>
            <a:avLst/>
            <a:gdLst/>
            <a:ahLst/>
            <a:cxnLst/>
            <a:rect l="l" t="t" r="r" b="b"/>
            <a:pathLst>
              <a:path w="6713264" h="1317478">
                <a:moveTo>
                  <a:pt x="0" y="0"/>
                </a:moveTo>
                <a:lnTo>
                  <a:pt x="6713264" y="0"/>
                </a:lnTo>
                <a:lnTo>
                  <a:pt x="6713264" y="1317478"/>
                </a:lnTo>
                <a:lnTo>
                  <a:pt x="0" y="1317478"/>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Tree>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430602" y="8522266"/>
            <a:ext cx="16182807" cy="4227758"/>
          </a:xfrm>
          <a:custGeom>
            <a:avLst/>
            <a:gdLst/>
            <a:ahLst/>
            <a:cxnLst/>
            <a:rect l="l" t="t" r="r" b="b"/>
            <a:pathLst>
              <a:path w="16182807" h="4227758">
                <a:moveTo>
                  <a:pt x="0" y="0"/>
                </a:moveTo>
                <a:lnTo>
                  <a:pt x="16182807" y="0"/>
                </a:lnTo>
                <a:lnTo>
                  <a:pt x="16182807" y="4227758"/>
                </a:lnTo>
                <a:lnTo>
                  <a:pt x="0" y="4227758"/>
                </a:lnTo>
                <a:lnTo>
                  <a:pt x="0" y="0"/>
                </a:lnTo>
                <a:close/>
              </a:path>
            </a:pathLst>
          </a:custGeom>
          <a:blipFill>
            <a:blip r:embed="rId2">
              <a:alphaModFix amt="1000"/>
              <a:extLst>
                <a:ext uri="{96DAC541-7B7A-43D3-8B79-37D633B846F1}">
                  <asvg:svgBlip xmlns:asvg="http://schemas.microsoft.com/office/drawing/2016/SVG/main" xmlns="" r:embed="rId3"/>
                </a:ext>
              </a:extLst>
            </a:blip>
            <a:stretch>
              <a:fillRect/>
            </a:stretch>
          </a:blipFill>
        </p:spPr>
      </p:sp>
      <p:sp>
        <p:nvSpPr>
          <p:cNvPr id="3" name="Freeform 3"/>
          <p:cNvSpPr/>
          <p:nvPr/>
        </p:nvSpPr>
        <p:spPr>
          <a:xfrm flipH="1">
            <a:off x="10286971" y="861719"/>
            <a:ext cx="8001029" cy="9249745"/>
          </a:xfrm>
          <a:custGeom>
            <a:avLst/>
            <a:gdLst/>
            <a:ahLst/>
            <a:cxnLst/>
            <a:rect l="l" t="t" r="r" b="b"/>
            <a:pathLst>
              <a:path w="8001029" h="9249745">
                <a:moveTo>
                  <a:pt x="8001029" y="0"/>
                </a:moveTo>
                <a:lnTo>
                  <a:pt x="0" y="0"/>
                </a:lnTo>
                <a:lnTo>
                  <a:pt x="0" y="9249745"/>
                </a:lnTo>
                <a:lnTo>
                  <a:pt x="8001029" y="9249745"/>
                </a:lnTo>
                <a:lnTo>
                  <a:pt x="8001029" y="0"/>
                </a:lnTo>
                <a:close/>
              </a:path>
            </a:pathLst>
          </a:custGeom>
          <a:blipFill>
            <a:blip r:embed="rId4"/>
            <a:stretch>
              <a:fillRect/>
            </a:stretch>
          </a:blipFill>
        </p:spPr>
      </p:sp>
      <p:sp>
        <p:nvSpPr>
          <p:cNvPr id="4" name="AutoShape 4"/>
          <p:cNvSpPr/>
          <p:nvPr/>
        </p:nvSpPr>
        <p:spPr>
          <a:xfrm>
            <a:off x="10207915" y="-674363"/>
            <a:ext cx="4590707" cy="4590707"/>
          </a:xfrm>
          <a:prstGeom prst="line">
            <a:avLst/>
          </a:prstGeom>
          <a:ln w="38100" cap="flat">
            <a:solidFill>
              <a:srgbClr val="FFFFFF"/>
            </a:solidFill>
            <a:prstDash val="solid"/>
            <a:headEnd type="none" w="sm" len="sm"/>
            <a:tailEnd type="none" w="sm" len="sm"/>
          </a:ln>
        </p:spPr>
      </p:sp>
      <p:grpSp>
        <p:nvGrpSpPr>
          <p:cNvPr id="5" name="Group 5"/>
          <p:cNvGrpSpPr/>
          <p:nvPr/>
        </p:nvGrpSpPr>
        <p:grpSpPr>
          <a:xfrm>
            <a:off x="10428858" y="2534910"/>
            <a:ext cx="7859142" cy="7859142"/>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a:ln w="12700" cap="sq">
              <a:solidFill>
                <a:srgbClr val="000000"/>
              </a:solidFill>
              <a:prstDash val="solid"/>
              <a:miter/>
            </a:ln>
          </p:spPr>
        </p:sp>
      </p:grpSp>
      <p:sp>
        <p:nvSpPr>
          <p:cNvPr id="7" name="Freeform 7"/>
          <p:cNvSpPr/>
          <p:nvPr/>
        </p:nvSpPr>
        <p:spPr>
          <a:xfrm>
            <a:off x="12260717" y="1766568"/>
            <a:ext cx="895811" cy="408714"/>
          </a:xfrm>
          <a:custGeom>
            <a:avLst/>
            <a:gdLst/>
            <a:ahLst/>
            <a:cxnLst/>
            <a:rect l="l" t="t" r="r" b="b"/>
            <a:pathLst>
              <a:path w="895811" h="408714">
                <a:moveTo>
                  <a:pt x="0" y="0"/>
                </a:moveTo>
                <a:lnTo>
                  <a:pt x="895811" y="0"/>
                </a:lnTo>
                <a:lnTo>
                  <a:pt x="895811" y="408714"/>
                </a:lnTo>
                <a:lnTo>
                  <a:pt x="0" y="408714"/>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grpSp>
        <p:nvGrpSpPr>
          <p:cNvPr id="8" name="Group 8"/>
          <p:cNvGrpSpPr/>
          <p:nvPr/>
        </p:nvGrpSpPr>
        <p:grpSpPr>
          <a:xfrm>
            <a:off x="878241" y="3997814"/>
            <a:ext cx="9627121" cy="4933335"/>
            <a:chOff x="0" y="0"/>
            <a:chExt cx="12836161" cy="6577780"/>
          </a:xfrm>
        </p:grpSpPr>
        <p:grpSp>
          <p:nvGrpSpPr>
            <p:cNvPr id="9" name="Group 9"/>
            <p:cNvGrpSpPr/>
            <p:nvPr/>
          </p:nvGrpSpPr>
          <p:grpSpPr>
            <a:xfrm>
              <a:off x="0" y="0"/>
              <a:ext cx="12836161" cy="6577780"/>
              <a:chOff x="0" y="0"/>
              <a:chExt cx="2535538" cy="1299315"/>
            </a:xfrm>
          </p:grpSpPr>
          <p:sp>
            <p:nvSpPr>
              <p:cNvPr id="10" name="Freeform 10"/>
              <p:cNvSpPr/>
              <p:nvPr/>
            </p:nvSpPr>
            <p:spPr>
              <a:xfrm>
                <a:off x="0" y="0"/>
                <a:ext cx="2535538" cy="1299315"/>
              </a:xfrm>
              <a:custGeom>
                <a:avLst/>
                <a:gdLst/>
                <a:ahLst/>
                <a:cxnLst/>
                <a:rect l="l" t="t" r="r" b="b"/>
                <a:pathLst>
                  <a:path w="2535538" h="1299315">
                    <a:moveTo>
                      <a:pt x="0" y="0"/>
                    </a:moveTo>
                    <a:lnTo>
                      <a:pt x="2535538" y="0"/>
                    </a:lnTo>
                    <a:lnTo>
                      <a:pt x="2535538" y="1299315"/>
                    </a:lnTo>
                    <a:lnTo>
                      <a:pt x="0" y="1299315"/>
                    </a:lnTo>
                    <a:close/>
                  </a:path>
                </a:pathLst>
              </a:custGeom>
              <a:gradFill rotWithShape="1">
                <a:gsLst>
                  <a:gs pos="0">
                    <a:srgbClr val="007EC5">
                      <a:alpha val="100000"/>
                    </a:srgbClr>
                  </a:gs>
                  <a:gs pos="100000">
                    <a:srgbClr val="003774">
                      <a:alpha val="100000"/>
                    </a:srgbClr>
                  </a:gs>
                </a:gsLst>
                <a:path path="circle">
                  <a:fillToRect r="100000" b="100000"/>
                </a:path>
                <a:tileRect l="-100000" t="-100000"/>
              </a:gradFill>
            </p:spPr>
          </p:sp>
          <p:sp>
            <p:nvSpPr>
              <p:cNvPr id="11" name="TextBox 11"/>
              <p:cNvSpPr txBox="1"/>
              <p:nvPr/>
            </p:nvSpPr>
            <p:spPr>
              <a:xfrm>
                <a:off x="0" y="-66675"/>
                <a:ext cx="2535538" cy="1365990"/>
              </a:xfrm>
              <a:prstGeom prst="rect">
                <a:avLst/>
              </a:prstGeom>
            </p:spPr>
            <p:txBody>
              <a:bodyPr lIns="50800" tIns="50800" rIns="50800" bIns="50800" rtlCol="0" anchor="ctr"/>
              <a:lstStyle/>
              <a:p>
                <a:pPr algn="ctr">
                  <a:lnSpc>
                    <a:spcPts val="3499"/>
                  </a:lnSpc>
                </a:pPr>
                <a:endParaRPr/>
              </a:p>
            </p:txBody>
          </p:sp>
        </p:grpSp>
        <p:grpSp>
          <p:nvGrpSpPr>
            <p:cNvPr id="12" name="Group 12"/>
            <p:cNvGrpSpPr/>
            <p:nvPr/>
          </p:nvGrpSpPr>
          <p:grpSpPr>
            <a:xfrm>
              <a:off x="0" y="0"/>
              <a:ext cx="12836161" cy="1260342"/>
              <a:chOff x="0" y="0"/>
              <a:chExt cx="2535538" cy="248956"/>
            </a:xfrm>
          </p:grpSpPr>
          <p:sp>
            <p:nvSpPr>
              <p:cNvPr id="13" name="Freeform 13"/>
              <p:cNvSpPr/>
              <p:nvPr/>
            </p:nvSpPr>
            <p:spPr>
              <a:xfrm>
                <a:off x="0" y="0"/>
                <a:ext cx="2535538" cy="248956"/>
              </a:xfrm>
              <a:custGeom>
                <a:avLst/>
                <a:gdLst/>
                <a:ahLst/>
                <a:cxnLst/>
                <a:rect l="l" t="t" r="r" b="b"/>
                <a:pathLst>
                  <a:path w="2535538" h="248956">
                    <a:moveTo>
                      <a:pt x="0" y="0"/>
                    </a:moveTo>
                    <a:lnTo>
                      <a:pt x="2535538" y="0"/>
                    </a:lnTo>
                    <a:lnTo>
                      <a:pt x="2535538" y="248956"/>
                    </a:lnTo>
                    <a:lnTo>
                      <a:pt x="0" y="248956"/>
                    </a:lnTo>
                    <a:close/>
                  </a:path>
                </a:pathLst>
              </a:custGeom>
              <a:solidFill>
                <a:srgbClr val="002A5F"/>
              </a:solidFill>
            </p:spPr>
          </p:sp>
          <p:sp>
            <p:nvSpPr>
              <p:cNvPr id="14" name="TextBox 14"/>
              <p:cNvSpPr txBox="1"/>
              <p:nvPr/>
            </p:nvSpPr>
            <p:spPr>
              <a:xfrm>
                <a:off x="0" y="-66675"/>
                <a:ext cx="2535538" cy="315631"/>
              </a:xfrm>
              <a:prstGeom prst="rect">
                <a:avLst/>
              </a:prstGeom>
            </p:spPr>
            <p:txBody>
              <a:bodyPr lIns="50800" tIns="50800" rIns="50800" bIns="50800" rtlCol="0" anchor="ctr"/>
              <a:lstStyle/>
              <a:p>
                <a:pPr algn="ctr">
                  <a:lnSpc>
                    <a:spcPts val="3499"/>
                  </a:lnSpc>
                </a:pPr>
                <a:endParaRPr/>
              </a:p>
            </p:txBody>
          </p:sp>
        </p:grpSp>
        <p:sp>
          <p:nvSpPr>
            <p:cNvPr id="15" name="TextBox 15"/>
            <p:cNvSpPr txBox="1"/>
            <p:nvPr/>
          </p:nvSpPr>
          <p:spPr>
            <a:xfrm>
              <a:off x="0" y="401379"/>
              <a:ext cx="12836161" cy="609512"/>
            </a:xfrm>
            <a:prstGeom prst="rect">
              <a:avLst/>
            </a:prstGeom>
          </p:spPr>
          <p:txBody>
            <a:bodyPr lIns="0" tIns="0" rIns="0" bIns="0" rtlCol="0" anchor="t">
              <a:spAutoFit/>
            </a:bodyPr>
            <a:lstStyle/>
            <a:p>
              <a:pPr algn="ctr">
                <a:lnSpc>
                  <a:spcPts val="3300"/>
                </a:lnSpc>
              </a:pPr>
              <a:r>
                <a:rPr lang="en-US" sz="3000" b="1">
                  <a:solidFill>
                    <a:srgbClr val="FFFFFF"/>
                  </a:solidFill>
                  <a:latin typeface="Poppins Bold"/>
                  <a:ea typeface="Poppins Bold"/>
                  <a:cs typeface="Poppins Bold"/>
                  <a:sym typeface="Poppins Bold"/>
                </a:rPr>
                <a:t>BEST HOUSEKEEPING SUBCONTRACTOR </a:t>
              </a:r>
            </a:p>
          </p:txBody>
        </p:sp>
        <p:sp>
          <p:nvSpPr>
            <p:cNvPr id="16" name="TextBox 16"/>
            <p:cNvSpPr txBox="1"/>
            <p:nvPr/>
          </p:nvSpPr>
          <p:spPr>
            <a:xfrm>
              <a:off x="732999" y="1488942"/>
              <a:ext cx="11370163" cy="4429760"/>
            </a:xfrm>
            <a:prstGeom prst="rect">
              <a:avLst/>
            </a:prstGeom>
          </p:spPr>
          <p:txBody>
            <a:bodyPr lIns="0" tIns="0" rIns="0" bIns="0" rtlCol="0" anchor="t">
              <a:spAutoFit/>
            </a:bodyPr>
            <a:lstStyle/>
            <a:p>
              <a:pPr algn="just">
                <a:lnSpc>
                  <a:spcPts val="3779"/>
                </a:lnSpc>
              </a:pPr>
              <a:r>
                <a:rPr lang="en-US" sz="2700">
                  <a:solidFill>
                    <a:srgbClr val="FFFFFF"/>
                  </a:solidFill>
                  <a:latin typeface="Poppins"/>
                  <a:ea typeface="Poppins"/>
                  <a:cs typeface="Poppins"/>
                  <a:sym typeface="Poppins"/>
                </a:rPr>
                <a:t>Tata Project HR Head Mr Rajeev Dahiya appreciated for the </a:t>
              </a:r>
              <a:r>
                <a:rPr lang="en-US" sz="2700" b="1">
                  <a:solidFill>
                    <a:srgbClr val="FFFFFF"/>
                  </a:solidFill>
                  <a:latin typeface="Poppins Bold"/>
                  <a:ea typeface="Poppins Bold"/>
                  <a:cs typeface="Poppins Bold"/>
                  <a:sym typeface="Poppins Bold"/>
                </a:rPr>
                <a:t>Housekeeping Work</a:t>
              </a:r>
              <a:r>
                <a:rPr lang="en-US" sz="2700">
                  <a:solidFill>
                    <a:srgbClr val="FFFFFF"/>
                  </a:solidFill>
                  <a:latin typeface="Poppins"/>
                  <a:ea typeface="Poppins"/>
                  <a:cs typeface="Poppins"/>
                  <a:sym typeface="Poppins"/>
                </a:rPr>
                <a:t> of Rakshak in </a:t>
              </a:r>
              <a:r>
                <a:rPr lang="en-US" sz="2700" b="1">
                  <a:solidFill>
                    <a:srgbClr val="FFFFFF"/>
                  </a:solidFill>
                  <a:latin typeface="Poppins Bold"/>
                  <a:ea typeface="Poppins Bold"/>
                  <a:cs typeface="Poppins Bold"/>
                  <a:sym typeface="Poppins Bold"/>
                </a:rPr>
                <a:t>Tata Project Corporate</a:t>
              </a:r>
              <a:r>
                <a:rPr lang="en-US" sz="2700">
                  <a:solidFill>
                    <a:srgbClr val="FFFFFF"/>
                  </a:solidFill>
                  <a:latin typeface="Poppins"/>
                  <a:ea typeface="Poppins"/>
                  <a:cs typeface="Poppins"/>
                  <a:sym typeface="Poppins"/>
                </a:rPr>
                <a:t> office in Vadodara Gujarat.</a:t>
              </a:r>
            </a:p>
            <a:p>
              <a:pPr algn="just">
                <a:lnSpc>
                  <a:spcPts val="3779"/>
                </a:lnSpc>
              </a:pPr>
              <a:r>
                <a:rPr lang="en-US" sz="2700">
                  <a:solidFill>
                    <a:srgbClr val="FFFFFF"/>
                  </a:solidFill>
                  <a:latin typeface="Poppins"/>
                  <a:ea typeface="Poppins"/>
                  <a:cs typeface="Poppins"/>
                  <a:sym typeface="Poppins"/>
                </a:rPr>
                <a:t> </a:t>
              </a:r>
            </a:p>
            <a:p>
              <a:pPr algn="just">
                <a:lnSpc>
                  <a:spcPts val="3779"/>
                </a:lnSpc>
              </a:pPr>
              <a:r>
                <a:rPr lang="en-US" sz="2700" b="1">
                  <a:solidFill>
                    <a:srgbClr val="FFFFFF"/>
                  </a:solidFill>
                  <a:latin typeface="Poppins Bold"/>
                  <a:ea typeface="Poppins Bold"/>
                  <a:cs typeface="Poppins Bold"/>
                  <a:sym typeface="Poppins Bold"/>
                </a:rPr>
                <a:t>M/s. Rakshak Securitas Pvt Ltd</a:t>
              </a:r>
              <a:r>
                <a:rPr lang="en-US" sz="2700">
                  <a:solidFill>
                    <a:srgbClr val="FFFFFF"/>
                  </a:solidFill>
                  <a:latin typeface="Poppins"/>
                  <a:ea typeface="Poppins"/>
                  <a:cs typeface="Poppins"/>
                  <a:sym typeface="Poppins"/>
                </a:rPr>
                <a:t> was awarded a Certificate of Appreciation.</a:t>
              </a:r>
            </a:p>
          </p:txBody>
        </p:sp>
      </p:grpSp>
      <p:grpSp>
        <p:nvGrpSpPr>
          <p:cNvPr id="17" name="Group 17"/>
          <p:cNvGrpSpPr/>
          <p:nvPr/>
        </p:nvGrpSpPr>
        <p:grpSpPr>
          <a:xfrm>
            <a:off x="11469387" y="3997814"/>
            <a:ext cx="6526485" cy="4933335"/>
            <a:chOff x="0" y="0"/>
            <a:chExt cx="1075282" cy="812800"/>
          </a:xfrm>
        </p:grpSpPr>
        <p:sp>
          <p:nvSpPr>
            <p:cNvPr id="18" name="Freeform 18"/>
            <p:cNvSpPr/>
            <p:nvPr/>
          </p:nvSpPr>
          <p:spPr>
            <a:xfrm>
              <a:off x="0" y="0"/>
              <a:ext cx="1075282" cy="812800"/>
            </a:xfrm>
            <a:custGeom>
              <a:avLst/>
              <a:gdLst/>
              <a:ahLst/>
              <a:cxnLst/>
              <a:rect l="l" t="t" r="r" b="b"/>
              <a:pathLst>
                <a:path w="1075282" h="812800">
                  <a:moveTo>
                    <a:pt x="0" y="0"/>
                  </a:moveTo>
                  <a:lnTo>
                    <a:pt x="1075282" y="0"/>
                  </a:lnTo>
                  <a:lnTo>
                    <a:pt x="1075282" y="812800"/>
                  </a:lnTo>
                  <a:lnTo>
                    <a:pt x="0" y="812800"/>
                  </a:lnTo>
                  <a:close/>
                </a:path>
              </a:pathLst>
            </a:custGeom>
            <a:blipFill>
              <a:blip r:embed="rId7"/>
              <a:stretch>
                <a:fillRect l="-5327" r="-1136"/>
              </a:stretch>
            </a:blipFill>
            <a:ln w="190500" cap="sq">
              <a:solidFill>
                <a:srgbClr val="48C4F2"/>
              </a:solidFill>
              <a:prstDash val="solid"/>
              <a:miter/>
            </a:ln>
          </p:spPr>
        </p:sp>
      </p:grpSp>
      <p:sp>
        <p:nvSpPr>
          <p:cNvPr id="19" name="TextBox 19"/>
          <p:cNvSpPr txBox="1"/>
          <p:nvPr/>
        </p:nvSpPr>
        <p:spPr>
          <a:xfrm>
            <a:off x="158904" y="2428789"/>
            <a:ext cx="11065796" cy="784228"/>
          </a:xfrm>
          <a:prstGeom prst="rect">
            <a:avLst/>
          </a:prstGeom>
        </p:spPr>
        <p:txBody>
          <a:bodyPr lIns="0" tIns="0" rIns="0" bIns="0" rtlCol="0" anchor="t">
            <a:spAutoFit/>
          </a:bodyPr>
          <a:lstStyle/>
          <a:p>
            <a:pPr algn="ctr">
              <a:lnSpc>
                <a:spcPts val="6050"/>
              </a:lnSpc>
            </a:pPr>
            <a:r>
              <a:rPr lang="en-US" sz="5500" b="1">
                <a:solidFill>
                  <a:srgbClr val="022046"/>
                </a:solidFill>
                <a:latin typeface="Glacial Indifference Bold"/>
                <a:ea typeface="Glacial Indifference Bold"/>
                <a:cs typeface="Glacial Indifference Bold"/>
                <a:sym typeface="Glacial Indifference Bold"/>
              </a:rPr>
              <a:t>CERTIFICATE OF APPRECIATION</a:t>
            </a:r>
          </a:p>
        </p:txBody>
      </p:sp>
      <p:sp>
        <p:nvSpPr>
          <p:cNvPr id="20" name="Freeform 20"/>
          <p:cNvSpPr/>
          <p:nvPr/>
        </p:nvSpPr>
        <p:spPr>
          <a:xfrm>
            <a:off x="2335169" y="865061"/>
            <a:ext cx="6713264" cy="1317478"/>
          </a:xfrm>
          <a:custGeom>
            <a:avLst/>
            <a:gdLst/>
            <a:ahLst/>
            <a:cxnLst/>
            <a:rect l="l" t="t" r="r" b="b"/>
            <a:pathLst>
              <a:path w="6713264" h="1317478">
                <a:moveTo>
                  <a:pt x="0" y="0"/>
                </a:moveTo>
                <a:lnTo>
                  <a:pt x="6713264" y="0"/>
                </a:lnTo>
                <a:lnTo>
                  <a:pt x="6713264" y="1317478"/>
                </a:lnTo>
                <a:lnTo>
                  <a:pt x="0" y="1317478"/>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Tree>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2A5F"/>
        </a:solidFill>
        <a:effectLst/>
      </p:bgPr>
    </p:bg>
    <p:spTree>
      <p:nvGrpSpPr>
        <p:cNvPr id="1" name=""/>
        <p:cNvGrpSpPr/>
        <p:nvPr/>
      </p:nvGrpSpPr>
      <p:grpSpPr>
        <a:xfrm>
          <a:off x="0" y="0"/>
          <a:ext cx="0" cy="0"/>
          <a:chOff x="0" y="0"/>
          <a:chExt cx="0" cy="0"/>
        </a:xfrm>
      </p:grpSpPr>
      <p:sp>
        <p:nvSpPr>
          <p:cNvPr id="2" name="Freeform 2"/>
          <p:cNvSpPr/>
          <p:nvPr/>
        </p:nvSpPr>
        <p:spPr>
          <a:xfrm>
            <a:off x="-775083" y="4227927"/>
            <a:ext cx="20518606" cy="8130498"/>
          </a:xfrm>
          <a:custGeom>
            <a:avLst/>
            <a:gdLst/>
            <a:ahLst/>
            <a:cxnLst/>
            <a:rect l="l" t="t" r="r" b="b"/>
            <a:pathLst>
              <a:path w="20518606" h="8130498">
                <a:moveTo>
                  <a:pt x="0" y="0"/>
                </a:moveTo>
                <a:lnTo>
                  <a:pt x="20518606" y="0"/>
                </a:lnTo>
                <a:lnTo>
                  <a:pt x="20518606" y="8130497"/>
                </a:lnTo>
                <a:lnTo>
                  <a:pt x="0" y="8130497"/>
                </a:lnTo>
                <a:lnTo>
                  <a:pt x="0" y="0"/>
                </a:lnTo>
                <a:close/>
              </a:path>
            </a:pathLst>
          </a:custGeom>
          <a:blipFill>
            <a:blip r:embed="rId2">
              <a:alphaModFix amt="6999"/>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4474671" y="4227927"/>
            <a:ext cx="12118147" cy="12118147"/>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gradFill rotWithShape="1">
              <a:gsLst>
                <a:gs pos="0">
                  <a:srgbClr val="007EC5">
                    <a:alpha val="100000"/>
                  </a:srgbClr>
                </a:gs>
                <a:gs pos="100000">
                  <a:srgbClr val="003774">
                    <a:alpha val="100000"/>
                  </a:srgbClr>
                </a:gs>
              </a:gsLst>
              <a:lin ang="0"/>
            </a:gradFill>
          </p:spPr>
        </p:sp>
        <p:sp>
          <p:nvSpPr>
            <p:cNvPr id="5" name="TextBox 5"/>
            <p:cNvSpPr txBox="1"/>
            <p:nvPr/>
          </p:nvSpPr>
          <p:spPr>
            <a:xfrm>
              <a:off x="139700" y="82550"/>
              <a:ext cx="533400" cy="590550"/>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flipV="1">
            <a:off x="-332333" y="-304411"/>
            <a:ext cx="10020822" cy="8229600"/>
          </a:xfrm>
          <a:custGeom>
            <a:avLst/>
            <a:gdLst/>
            <a:ahLst/>
            <a:cxnLst/>
            <a:rect l="l" t="t" r="r" b="b"/>
            <a:pathLst>
              <a:path w="10020822" h="8229600">
                <a:moveTo>
                  <a:pt x="0" y="8229600"/>
                </a:moveTo>
                <a:lnTo>
                  <a:pt x="10020822" y="8229600"/>
                </a:lnTo>
                <a:lnTo>
                  <a:pt x="10020822" y="0"/>
                </a:lnTo>
                <a:lnTo>
                  <a:pt x="0" y="0"/>
                </a:lnTo>
                <a:lnTo>
                  <a:pt x="0" y="8229600"/>
                </a:lnTo>
                <a:close/>
              </a:path>
            </a:pathLst>
          </a:custGeom>
          <a:blipFill>
            <a:blip r:embed="rId4"/>
            <a:stretch>
              <a:fillRect/>
            </a:stretch>
          </a:blipFill>
        </p:spPr>
      </p:sp>
      <p:sp>
        <p:nvSpPr>
          <p:cNvPr id="7" name="Freeform 7"/>
          <p:cNvSpPr/>
          <p:nvPr/>
        </p:nvSpPr>
        <p:spPr>
          <a:xfrm flipH="1">
            <a:off x="360175" y="3023206"/>
            <a:ext cx="7893817" cy="5801955"/>
          </a:xfrm>
          <a:custGeom>
            <a:avLst/>
            <a:gdLst/>
            <a:ahLst/>
            <a:cxnLst/>
            <a:rect l="l" t="t" r="r" b="b"/>
            <a:pathLst>
              <a:path w="7893817" h="5801955">
                <a:moveTo>
                  <a:pt x="7893817" y="0"/>
                </a:moveTo>
                <a:lnTo>
                  <a:pt x="0" y="0"/>
                </a:lnTo>
                <a:lnTo>
                  <a:pt x="0" y="5801955"/>
                </a:lnTo>
                <a:lnTo>
                  <a:pt x="7893817" y="5801955"/>
                </a:lnTo>
                <a:lnTo>
                  <a:pt x="7893817" y="0"/>
                </a:lnTo>
                <a:close/>
              </a:path>
            </a:pathLst>
          </a:custGeom>
          <a:blipFill>
            <a:blip r:embed="rId5"/>
            <a:stretch>
              <a:fillRect/>
            </a:stretch>
          </a:blipFill>
        </p:spPr>
      </p:sp>
      <p:sp>
        <p:nvSpPr>
          <p:cNvPr id="8" name="TextBox 8"/>
          <p:cNvSpPr txBox="1"/>
          <p:nvPr/>
        </p:nvSpPr>
        <p:spPr>
          <a:xfrm>
            <a:off x="9144000" y="1598587"/>
            <a:ext cx="8115300" cy="983046"/>
          </a:xfrm>
          <a:prstGeom prst="rect">
            <a:avLst/>
          </a:prstGeom>
        </p:spPr>
        <p:txBody>
          <a:bodyPr lIns="0" tIns="0" rIns="0" bIns="0" rtlCol="0" anchor="t">
            <a:spAutoFit/>
          </a:bodyPr>
          <a:lstStyle/>
          <a:p>
            <a:pPr algn="l">
              <a:lnSpc>
                <a:spcPts val="7589"/>
              </a:lnSpc>
            </a:pPr>
            <a:r>
              <a:rPr lang="en-US" sz="6899" b="1">
                <a:solidFill>
                  <a:srgbClr val="FFFFFF"/>
                </a:solidFill>
                <a:latin typeface="Glacial Indifference Bold"/>
                <a:ea typeface="Glacial Indifference Bold"/>
                <a:cs typeface="Glacial Indifference Bold"/>
                <a:sym typeface="Glacial Indifference Bold"/>
              </a:rPr>
              <a:t>WHY US ?</a:t>
            </a:r>
          </a:p>
        </p:txBody>
      </p:sp>
      <p:sp>
        <p:nvSpPr>
          <p:cNvPr id="9" name="TextBox 9"/>
          <p:cNvSpPr txBox="1"/>
          <p:nvPr/>
        </p:nvSpPr>
        <p:spPr>
          <a:xfrm>
            <a:off x="9144000" y="3215976"/>
            <a:ext cx="7715367" cy="5609186"/>
          </a:xfrm>
          <a:prstGeom prst="rect">
            <a:avLst/>
          </a:prstGeom>
        </p:spPr>
        <p:txBody>
          <a:bodyPr lIns="0" tIns="0" rIns="0" bIns="0" rtlCol="0" anchor="t">
            <a:spAutoFit/>
          </a:bodyPr>
          <a:lstStyle/>
          <a:p>
            <a:pPr algn="just">
              <a:lnSpc>
                <a:spcPts val="3181"/>
              </a:lnSpc>
            </a:pPr>
            <a:r>
              <a:rPr lang="en-US" sz="2272">
                <a:solidFill>
                  <a:srgbClr val="FFFFFF"/>
                </a:solidFill>
                <a:latin typeface="Poppins"/>
                <a:ea typeface="Poppins"/>
                <a:cs typeface="Poppins"/>
                <a:sym typeface="Poppins"/>
              </a:rPr>
              <a:t>WITH RIGHT TECHNIQUES IN PLACE WE CAN AIM TO REDUCE OPERATIONAL EXPENSES REMARKABLY. WE COMPLETELY AND MINUTELY ASSESS OUR CLIENTS’ REQUIREMENTS AND OBJECTIVES AND PRESENT WHAT IS SPECIFICALLY SUITED FOR THEM</a:t>
            </a:r>
          </a:p>
          <a:p>
            <a:pPr algn="just">
              <a:lnSpc>
                <a:spcPts val="3181"/>
              </a:lnSpc>
            </a:pPr>
            <a:endParaRPr lang="en-US" sz="2272">
              <a:solidFill>
                <a:srgbClr val="FFFFFF"/>
              </a:solidFill>
              <a:latin typeface="Poppins"/>
              <a:ea typeface="Poppins"/>
              <a:cs typeface="Poppins"/>
              <a:sym typeface="Poppins"/>
            </a:endParaRPr>
          </a:p>
          <a:p>
            <a:pPr algn="just">
              <a:lnSpc>
                <a:spcPts val="3181"/>
              </a:lnSpc>
            </a:pPr>
            <a:r>
              <a:rPr lang="en-US" sz="2272">
                <a:solidFill>
                  <a:srgbClr val="FFFFFF"/>
                </a:solidFill>
                <a:latin typeface="Poppins"/>
                <a:ea typeface="Poppins"/>
                <a:cs typeface="Poppins"/>
                <a:sym typeface="Poppins"/>
              </a:rPr>
              <a:t>WE ARE CONSCIOUS OF THE FACT THAT OUR BUSINESS GOALS HAVE TO SUPPORT AND ENRICH THE ENVIRONMENT. WE BELIEVE EVERYTHING IS POSSIBLE</a:t>
            </a:r>
          </a:p>
          <a:p>
            <a:pPr algn="just">
              <a:lnSpc>
                <a:spcPts val="3181"/>
              </a:lnSpc>
            </a:pPr>
            <a:endParaRPr lang="en-US" sz="2272">
              <a:solidFill>
                <a:srgbClr val="FFFFFF"/>
              </a:solidFill>
              <a:latin typeface="Poppins"/>
              <a:ea typeface="Poppins"/>
              <a:cs typeface="Poppins"/>
              <a:sym typeface="Poppins"/>
            </a:endParaRPr>
          </a:p>
          <a:p>
            <a:pPr algn="just">
              <a:lnSpc>
                <a:spcPts val="3181"/>
              </a:lnSpc>
            </a:pPr>
            <a:r>
              <a:rPr lang="en-US" sz="2272">
                <a:solidFill>
                  <a:srgbClr val="FFFFFF"/>
                </a:solidFill>
                <a:latin typeface="Poppins"/>
                <a:ea typeface="Poppins"/>
                <a:cs typeface="Poppins"/>
                <a:sym typeface="Poppins"/>
              </a:rPr>
              <a:t>UNLIKE OTHER COMPANIES WHO BELIEVE IN SUBLETTING THEIR TASKS,WE ARE A COMPANY WHO TAKE ON THE COMPLETE WORK AND EXECUTE WITH OUR OWN RESOURCES</a:t>
            </a:r>
          </a:p>
        </p:txBody>
      </p:sp>
    </p:spTree>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738377" y="796167"/>
            <a:ext cx="8811247" cy="7930122"/>
          </a:xfrm>
          <a:custGeom>
            <a:avLst/>
            <a:gdLst/>
            <a:ahLst/>
            <a:cxnLst/>
            <a:rect l="l" t="t" r="r" b="b"/>
            <a:pathLst>
              <a:path w="8811247" h="7930122">
                <a:moveTo>
                  <a:pt x="0" y="0"/>
                </a:moveTo>
                <a:lnTo>
                  <a:pt x="8811246" y="0"/>
                </a:lnTo>
                <a:lnTo>
                  <a:pt x="8811246" y="7930122"/>
                </a:lnTo>
                <a:lnTo>
                  <a:pt x="0" y="7930122"/>
                </a:lnTo>
                <a:lnTo>
                  <a:pt x="0" y="0"/>
                </a:lnTo>
                <a:close/>
              </a:path>
            </a:pathLst>
          </a:custGeom>
          <a:blipFill>
            <a:blip r:embed="rId2">
              <a:alphaModFix amt="5000"/>
            </a:blip>
            <a:stretch>
              <a:fillRect/>
            </a:stretch>
          </a:blipFill>
        </p:spPr>
      </p:sp>
      <p:sp>
        <p:nvSpPr>
          <p:cNvPr id="3" name="Freeform 3"/>
          <p:cNvSpPr/>
          <p:nvPr/>
        </p:nvSpPr>
        <p:spPr>
          <a:xfrm>
            <a:off x="14591213" y="6833712"/>
            <a:ext cx="2668087" cy="2197689"/>
          </a:xfrm>
          <a:custGeom>
            <a:avLst/>
            <a:gdLst/>
            <a:ahLst/>
            <a:cxnLst/>
            <a:rect l="l" t="t" r="r" b="b"/>
            <a:pathLst>
              <a:path w="2668087" h="2197689">
                <a:moveTo>
                  <a:pt x="0" y="0"/>
                </a:moveTo>
                <a:lnTo>
                  <a:pt x="2668087" y="0"/>
                </a:lnTo>
                <a:lnTo>
                  <a:pt x="2668087" y="2197689"/>
                </a:lnTo>
                <a:lnTo>
                  <a:pt x="0" y="2197689"/>
                </a:lnTo>
                <a:lnTo>
                  <a:pt x="0" y="0"/>
                </a:lnTo>
                <a:close/>
              </a:path>
            </a:pathLst>
          </a:custGeom>
          <a:blipFill>
            <a:blip r:embed="rId3"/>
            <a:stretch>
              <a:fillRect l="-14625" t="-26128" r="-7514" b="-22154"/>
            </a:stretch>
          </a:blipFill>
        </p:spPr>
      </p:sp>
      <p:sp>
        <p:nvSpPr>
          <p:cNvPr id="4" name="Freeform 4"/>
          <p:cNvSpPr/>
          <p:nvPr/>
        </p:nvSpPr>
        <p:spPr>
          <a:xfrm>
            <a:off x="10137984" y="3764474"/>
            <a:ext cx="4053438" cy="1751704"/>
          </a:xfrm>
          <a:custGeom>
            <a:avLst/>
            <a:gdLst/>
            <a:ahLst/>
            <a:cxnLst/>
            <a:rect l="l" t="t" r="r" b="b"/>
            <a:pathLst>
              <a:path w="4053438" h="1751704">
                <a:moveTo>
                  <a:pt x="0" y="0"/>
                </a:moveTo>
                <a:lnTo>
                  <a:pt x="4053439" y="0"/>
                </a:lnTo>
                <a:lnTo>
                  <a:pt x="4053439" y="1751704"/>
                </a:lnTo>
                <a:lnTo>
                  <a:pt x="0" y="1751704"/>
                </a:lnTo>
                <a:lnTo>
                  <a:pt x="0" y="0"/>
                </a:lnTo>
                <a:close/>
              </a:path>
            </a:pathLst>
          </a:custGeom>
          <a:blipFill>
            <a:blip r:embed="rId4"/>
            <a:stretch>
              <a:fillRect l="-12843" t="-56719" r="-11980" b="-68441"/>
            </a:stretch>
          </a:blipFill>
        </p:spPr>
      </p:sp>
      <p:sp>
        <p:nvSpPr>
          <p:cNvPr id="5" name="Freeform 5"/>
          <p:cNvSpPr/>
          <p:nvPr/>
        </p:nvSpPr>
        <p:spPr>
          <a:xfrm>
            <a:off x="14500941" y="3527464"/>
            <a:ext cx="2668087" cy="2467528"/>
          </a:xfrm>
          <a:custGeom>
            <a:avLst/>
            <a:gdLst/>
            <a:ahLst/>
            <a:cxnLst/>
            <a:rect l="l" t="t" r="r" b="b"/>
            <a:pathLst>
              <a:path w="2668087" h="2467528">
                <a:moveTo>
                  <a:pt x="0" y="0"/>
                </a:moveTo>
                <a:lnTo>
                  <a:pt x="2668086" y="0"/>
                </a:lnTo>
                <a:lnTo>
                  <a:pt x="2668086" y="2467528"/>
                </a:lnTo>
                <a:lnTo>
                  <a:pt x="0" y="2467528"/>
                </a:lnTo>
                <a:lnTo>
                  <a:pt x="0" y="0"/>
                </a:lnTo>
                <a:close/>
              </a:path>
            </a:pathLst>
          </a:custGeom>
          <a:blipFill>
            <a:blip r:embed="rId5"/>
            <a:stretch>
              <a:fillRect t="-8127"/>
            </a:stretch>
          </a:blipFill>
        </p:spPr>
      </p:sp>
      <p:sp>
        <p:nvSpPr>
          <p:cNvPr id="6" name="Freeform 6"/>
          <p:cNvSpPr/>
          <p:nvPr/>
        </p:nvSpPr>
        <p:spPr>
          <a:xfrm>
            <a:off x="9360303" y="6487346"/>
            <a:ext cx="4446162" cy="2890422"/>
          </a:xfrm>
          <a:custGeom>
            <a:avLst/>
            <a:gdLst/>
            <a:ahLst/>
            <a:cxnLst/>
            <a:rect l="l" t="t" r="r" b="b"/>
            <a:pathLst>
              <a:path w="4446162" h="2890422">
                <a:moveTo>
                  <a:pt x="0" y="0"/>
                </a:moveTo>
                <a:lnTo>
                  <a:pt x="4446162" y="0"/>
                </a:lnTo>
                <a:lnTo>
                  <a:pt x="4446162" y="2890422"/>
                </a:lnTo>
                <a:lnTo>
                  <a:pt x="0" y="2890422"/>
                </a:lnTo>
                <a:lnTo>
                  <a:pt x="0" y="0"/>
                </a:lnTo>
                <a:close/>
              </a:path>
            </a:pathLst>
          </a:custGeom>
          <a:blipFill>
            <a:blip r:embed="rId6"/>
            <a:stretch>
              <a:fillRect t="-33218" b="-20605"/>
            </a:stretch>
          </a:blipFill>
        </p:spPr>
      </p:sp>
      <p:sp>
        <p:nvSpPr>
          <p:cNvPr id="7" name="Freeform 7"/>
          <p:cNvSpPr/>
          <p:nvPr/>
        </p:nvSpPr>
        <p:spPr>
          <a:xfrm>
            <a:off x="5039163" y="3927669"/>
            <a:ext cx="4538596" cy="1588509"/>
          </a:xfrm>
          <a:custGeom>
            <a:avLst/>
            <a:gdLst/>
            <a:ahLst/>
            <a:cxnLst/>
            <a:rect l="l" t="t" r="r" b="b"/>
            <a:pathLst>
              <a:path w="4538596" h="1588509">
                <a:moveTo>
                  <a:pt x="0" y="0"/>
                </a:moveTo>
                <a:lnTo>
                  <a:pt x="4538596" y="0"/>
                </a:lnTo>
                <a:lnTo>
                  <a:pt x="4538596" y="1588509"/>
                </a:lnTo>
                <a:lnTo>
                  <a:pt x="0" y="1588509"/>
                </a:lnTo>
                <a:lnTo>
                  <a:pt x="0" y="0"/>
                </a:lnTo>
                <a:close/>
              </a:path>
            </a:pathLst>
          </a:custGeom>
          <a:blipFill>
            <a:blip r:embed="rId7"/>
            <a:stretch>
              <a:fillRect/>
            </a:stretch>
          </a:blipFill>
        </p:spPr>
      </p:sp>
      <p:grpSp>
        <p:nvGrpSpPr>
          <p:cNvPr id="8" name="Group 8"/>
          <p:cNvGrpSpPr/>
          <p:nvPr/>
        </p:nvGrpSpPr>
        <p:grpSpPr>
          <a:xfrm>
            <a:off x="3618231" y="1028700"/>
            <a:ext cx="11484143" cy="1198969"/>
            <a:chOff x="0" y="0"/>
            <a:chExt cx="15312191" cy="1598626"/>
          </a:xfrm>
        </p:grpSpPr>
        <p:sp>
          <p:nvSpPr>
            <p:cNvPr id="9" name="AutoShape 9"/>
            <p:cNvSpPr/>
            <p:nvPr/>
          </p:nvSpPr>
          <p:spPr>
            <a:xfrm>
              <a:off x="4232869" y="1547826"/>
              <a:ext cx="6846452" cy="0"/>
            </a:xfrm>
            <a:prstGeom prst="line">
              <a:avLst/>
            </a:prstGeom>
            <a:ln w="101600" cap="flat">
              <a:solidFill>
                <a:srgbClr val="022046"/>
              </a:solidFill>
              <a:prstDash val="solid"/>
              <a:headEnd type="none" w="sm" len="sm"/>
              <a:tailEnd type="none" w="sm" len="sm"/>
            </a:ln>
          </p:spPr>
        </p:sp>
        <p:sp>
          <p:nvSpPr>
            <p:cNvPr id="10" name="TextBox 10"/>
            <p:cNvSpPr txBox="1"/>
            <p:nvPr/>
          </p:nvSpPr>
          <p:spPr>
            <a:xfrm>
              <a:off x="3420933" y="-123825"/>
              <a:ext cx="11891258" cy="1424100"/>
            </a:xfrm>
            <a:prstGeom prst="rect">
              <a:avLst/>
            </a:prstGeom>
          </p:spPr>
          <p:txBody>
            <a:bodyPr lIns="0" tIns="0" rIns="0" bIns="0" rtlCol="0" anchor="t">
              <a:spAutoFit/>
            </a:bodyPr>
            <a:lstStyle/>
            <a:p>
              <a:pPr algn="l">
                <a:lnSpc>
                  <a:spcPts val="8998"/>
                </a:lnSpc>
                <a:spcBef>
                  <a:spcPct val="0"/>
                </a:spcBef>
              </a:pPr>
              <a:r>
                <a:rPr lang="en-US" sz="6427" b="1">
                  <a:solidFill>
                    <a:srgbClr val="022046"/>
                  </a:solidFill>
                  <a:latin typeface="Lato Bold"/>
                  <a:ea typeface="Lato Bold"/>
                  <a:cs typeface="Lato Bold"/>
                  <a:sym typeface="Lato Bold"/>
                </a:rPr>
                <a:t>PRESTIGIOUS CLIENTS</a:t>
              </a:r>
            </a:p>
          </p:txBody>
        </p:sp>
        <p:sp>
          <p:nvSpPr>
            <p:cNvPr id="11" name="TextBox 11"/>
            <p:cNvSpPr txBox="1"/>
            <p:nvPr/>
          </p:nvSpPr>
          <p:spPr>
            <a:xfrm>
              <a:off x="0" y="-123825"/>
              <a:ext cx="3420933" cy="1422638"/>
            </a:xfrm>
            <a:prstGeom prst="rect">
              <a:avLst/>
            </a:prstGeom>
          </p:spPr>
          <p:txBody>
            <a:bodyPr lIns="0" tIns="0" rIns="0" bIns="0" rtlCol="0" anchor="t">
              <a:spAutoFit/>
            </a:bodyPr>
            <a:lstStyle/>
            <a:p>
              <a:pPr algn="l">
                <a:lnSpc>
                  <a:spcPts val="8998"/>
                </a:lnSpc>
                <a:spcBef>
                  <a:spcPct val="0"/>
                </a:spcBef>
              </a:pPr>
              <a:r>
                <a:rPr lang="en-US" sz="6427" b="1">
                  <a:solidFill>
                    <a:srgbClr val="48C4F2"/>
                  </a:solidFill>
                  <a:latin typeface="Lato Bold"/>
                  <a:ea typeface="Lato Bold"/>
                  <a:cs typeface="Lato Bold"/>
                  <a:sym typeface="Lato Bold"/>
                </a:rPr>
                <a:t>SOME </a:t>
              </a:r>
            </a:p>
          </p:txBody>
        </p:sp>
      </p:grpSp>
      <p:sp>
        <p:nvSpPr>
          <p:cNvPr id="12" name="Freeform 12"/>
          <p:cNvSpPr/>
          <p:nvPr/>
        </p:nvSpPr>
        <p:spPr>
          <a:xfrm>
            <a:off x="1349143" y="3554991"/>
            <a:ext cx="3294277" cy="2467528"/>
          </a:xfrm>
          <a:custGeom>
            <a:avLst/>
            <a:gdLst/>
            <a:ahLst/>
            <a:cxnLst/>
            <a:rect l="l" t="t" r="r" b="b"/>
            <a:pathLst>
              <a:path w="3294277" h="2467528">
                <a:moveTo>
                  <a:pt x="0" y="0"/>
                </a:moveTo>
                <a:lnTo>
                  <a:pt x="3294277" y="0"/>
                </a:lnTo>
                <a:lnTo>
                  <a:pt x="3294277" y="2467528"/>
                </a:lnTo>
                <a:lnTo>
                  <a:pt x="0" y="2467528"/>
                </a:lnTo>
                <a:lnTo>
                  <a:pt x="0" y="0"/>
                </a:lnTo>
                <a:close/>
              </a:path>
            </a:pathLst>
          </a:custGeom>
          <a:blipFill>
            <a:blip r:embed="rId8"/>
            <a:stretch>
              <a:fillRect/>
            </a:stretch>
          </a:blipFill>
        </p:spPr>
      </p:sp>
      <p:sp>
        <p:nvSpPr>
          <p:cNvPr id="13" name="Freeform 13"/>
          <p:cNvSpPr/>
          <p:nvPr/>
        </p:nvSpPr>
        <p:spPr>
          <a:xfrm>
            <a:off x="1349143" y="6833712"/>
            <a:ext cx="7604648" cy="2134323"/>
          </a:xfrm>
          <a:custGeom>
            <a:avLst/>
            <a:gdLst/>
            <a:ahLst/>
            <a:cxnLst/>
            <a:rect l="l" t="t" r="r" b="b"/>
            <a:pathLst>
              <a:path w="7604648" h="2134323">
                <a:moveTo>
                  <a:pt x="0" y="0"/>
                </a:moveTo>
                <a:lnTo>
                  <a:pt x="7604648" y="0"/>
                </a:lnTo>
                <a:lnTo>
                  <a:pt x="7604648" y="2134324"/>
                </a:lnTo>
                <a:lnTo>
                  <a:pt x="0" y="2134324"/>
                </a:lnTo>
                <a:lnTo>
                  <a:pt x="0" y="0"/>
                </a:lnTo>
                <a:close/>
              </a:path>
            </a:pathLst>
          </a:custGeom>
          <a:blipFill>
            <a:blip r:embed="rId9"/>
            <a:stretch>
              <a:fillRect/>
            </a:stretch>
          </a:blipFill>
          <a:ln cap="sq">
            <a:noFill/>
            <a:prstDash val="solid"/>
            <a:miter/>
          </a:ln>
        </p:spPr>
      </p:sp>
      <p:sp>
        <p:nvSpPr>
          <p:cNvPr id="14" name="TextBox 14"/>
          <p:cNvSpPr txBox="1"/>
          <p:nvPr/>
        </p:nvSpPr>
        <p:spPr>
          <a:xfrm>
            <a:off x="0" y="2303869"/>
            <a:ext cx="18288000" cy="523875"/>
          </a:xfrm>
          <a:prstGeom prst="rect">
            <a:avLst/>
          </a:prstGeom>
        </p:spPr>
        <p:txBody>
          <a:bodyPr lIns="0" tIns="0" rIns="0" bIns="0" rtlCol="0" anchor="t">
            <a:spAutoFit/>
          </a:bodyPr>
          <a:lstStyle/>
          <a:p>
            <a:pPr algn="ctr">
              <a:lnSpc>
                <a:spcPts val="4200"/>
              </a:lnSpc>
              <a:spcBef>
                <a:spcPct val="0"/>
              </a:spcBef>
            </a:pPr>
            <a:r>
              <a:rPr lang="en-US" sz="3000" b="1">
                <a:solidFill>
                  <a:srgbClr val="48C4F2"/>
                </a:solidFill>
                <a:latin typeface="Lato Bold"/>
                <a:ea typeface="Lato Bold"/>
                <a:cs typeface="Lato Bold"/>
                <a:sym typeface="Lato Bold"/>
              </a:rPr>
              <a:t>CORPORATE SECTOR</a:t>
            </a:r>
          </a:p>
        </p:txBody>
      </p:sp>
    </p:spTree>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738377" y="796167"/>
            <a:ext cx="8811247" cy="7930122"/>
          </a:xfrm>
          <a:custGeom>
            <a:avLst/>
            <a:gdLst/>
            <a:ahLst/>
            <a:cxnLst/>
            <a:rect l="l" t="t" r="r" b="b"/>
            <a:pathLst>
              <a:path w="8811247" h="7930122">
                <a:moveTo>
                  <a:pt x="0" y="0"/>
                </a:moveTo>
                <a:lnTo>
                  <a:pt x="8811246" y="0"/>
                </a:lnTo>
                <a:lnTo>
                  <a:pt x="8811246" y="7930122"/>
                </a:lnTo>
                <a:lnTo>
                  <a:pt x="0" y="7930122"/>
                </a:lnTo>
                <a:lnTo>
                  <a:pt x="0" y="0"/>
                </a:lnTo>
                <a:close/>
              </a:path>
            </a:pathLst>
          </a:custGeom>
          <a:blipFill>
            <a:blip r:embed="rId2">
              <a:alphaModFix amt="5000"/>
            </a:blip>
            <a:stretch>
              <a:fillRect/>
            </a:stretch>
          </a:blipFill>
        </p:spPr>
      </p:sp>
      <p:sp>
        <p:nvSpPr>
          <p:cNvPr id="3" name="TextBox 3"/>
          <p:cNvSpPr txBox="1"/>
          <p:nvPr/>
        </p:nvSpPr>
        <p:spPr>
          <a:xfrm>
            <a:off x="0" y="2303869"/>
            <a:ext cx="18288000" cy="523875"/>
          </a:xfrm>
          <a:prstGeom prst="rect">
            <a:avLst/>
          </a:prstGeom>
        </p:spPr>
        <p:txBody>
          <a:bodyPr lIns="0" tIns="0" rIns="0" bIns="0" rtlCol="0" anchor="t">
            <a:spAutoFit/>
          </a:bodyPr>
          <a:lstStyle/>
          <a:p>
            <a:pPr algn="ctr">
              <a:lnSpc>
                <a:spcPts val="4200"/>
              </a:lnSpc>
              <a:spcBef>
                <a:spcPct val="0"/>
              </a:spcBef>
            </a:pPr>
            <a:r>
              <a:rPr lang="en-US" sz="3000" b="1">
                <a:solidFill>
                  <a:srgbClr val="48C4F2"/>
                </a:solidFill>
                <a:latin typeface="Lato Bold"/>
                <a:ea typeface="Lato Bold"/>
                <a:cs typeface="Lato Bold"/>
                <a:sym typeface="Lato Bold"/>
              </a:rPr>
              <a:t>GOVERNMENT SECTOR</a:t>
            </a:r>
          </a:p>
        </p:txBody>
      </p:sp>
      <p:sp>
        <p:nvSpPr>
          <p:cNvPr id="4" name="Freeform 4"/>
          <p:cNvSpPr/>
          <p:nvPr/>
        </p:nvSpPr>
        <p:spPr>
          <a:xfrm>
            <a:off x="9344906" y="3199219"/>
            <a:ext cx="2659809" cy="2659809"/>
          </a:xfrm>
          <a:custGeom>
            <a:avLst/>
            <a:gdLst/>
            <a:ahLst/>
            <a:cxnLst/>
            <a:rect l="l" t="t" r="r" b="b"/>
            <a:pathLst>
              <a:path w="2659809" h="2659809">
                <a:moveTo>
                  <a:pt x="0" y="0"/>
                </a:moveTo>
                <a:lnTo>
                  <a:pt x="2659810" y="0"/>
                </a:lnTo>
                <a:lnTo>
                  <a:pt x="2659810" y="2659809"/>
                </a:lnTo>
                <a:lnTo>
                  <a:pt x="0" y="2659809"/>
                </a:lnTo>
                <a:lnTo>
                  <a:pt x="0" y="0"/>
                </a:lnTo>
                <a:close/>
              </a:path>
            </a:pathLst>
          </a:custGeom>
          <a:blipFill>
            <a:blip r:embed="rId3"/>
            <a:stretch>
              <a:fillRect/>
            </a:stretch>
          </a:blipFill>
        </p:spPr>
      </p:sp>
      <p:sp>
        <p:nvSpPr>
          <p:cNvPr id="5" name="Freeform 5"/>
          <p:cNvSpPr/>
          <p:nvPr/>
        </p:nvSpPr>
        <p:spPr>
          <a:xfrm>
            <a:off x="2314637" y="6034423"/>
            <a:ext cx="2423740" cy="3007641"/>
          </a:xfrm>
          <a:custGeom>
            <a:avLst/>
            <a:gdLst/>
            <a:ahLst/>
            <a:cxnLst/>
            <a:rect l="l" t="t" r="r" b="b"/>
            <a:pathLst>
              <a:path w="2423740" h="3007641">
                <a:moveTo>
                  <a:pt x="0" y="0"/>
                </a:moveTo>
                <a:lnTo>
                  <a:pt x="2423740" y="0"/>
                </a:lnTo>
                <a:lnTo>
                  <a:pt x="2423740" y="3007641"/>
                </a:lnTo>
                <a:lnTo>
                  <a:pt x="0" y="3007641"/>
                </a:lnTo>
                <a:lnTo>
                  <a:pt x="0" y="0"/>
                </a:lnTo>
                <a:close/>
              </a:path>
            </a:pathLst>
          </a:custGeom>
          <a:blipFill>
            <a:blip r:embed="rId4"/>
            <a:stretch>
              <a:fillRect/>
            </a:stretch>
          </a:blipFill>
        </p:spPr>
      </p:sp>
      <p:sp>
        <p:nvSpPr>
          <p:cNvPr id="6" name="Freeform 6"/>
          <p:cNvSpPr/>
          <p:nvPr/>
        </p:nvSpPr>
        <p:spPr>
          <a:xfrm>
            <a:off x="5580774" y="3199219"/>
            <a:ext cx="2563983" cy="2563983"/>
          </a:xfrm>
          <a:custGeom>
            <a:avLst/>
            <a:gdLst/>
            <a:ahLst/>
            <a:cxnLst/>
            <a:rect l="l" t="t" r="r" b="b"/>
            <a:pathLst>
              <a:path w="2563983" h="2563983">
                <a:moveTo>
                  <a:pt x="0" y="0"/>
                </a:moveTo>
                <a:lnTo>
                  <a:pt x="2563982" y="0"/>
                </a:lnTo>
                <a:lnTo>
                  <a:pt x="2563982" y="2563983"/>
                </a:lnTo>
                <a:lnTo>
                  <a:pt x="0" y="2563983"/>
                </a:lnTo>
                <a:lnTo>
                  <a:pt x="0" y="0"/>
                </a:lnTo>
                <a:close/>
              </a:path>
            </a:pathLst>
          </a:custGeom>
          <a:blipFill>
            <a:blip r:embed="rId5"/>
            <a:stretch>
              <a:fillRect/>
            </a:stretch>
          </a:blipFill>
        </p:spPr>
      </p:sp>
      <p:sp>
        <p:nvSpPr>
          <p:cNvPr id="7" name="Freeform 7"/>
          <p:cNvSpPr/>
          <p:nvPr/>
        </p:nvSpPr>
        <p:spPr>
          <a:xfrm>
            <a:off x="1950834" y="3199219"/>
            <a:ext cx="2425914" cy="2425914"/>
          </a:xfrm>
          <a:custGeom>
            <a:avLst/>
            <a:gdLst/>
            <a:ahLst/>
            <a:cxnLst/>
            <a:rect l="l" t="t" r="r" b="b"/>
            <a:pathLst>
              <a:path w="2425914" h="2425914">
                <a:moveTo>
                  <a:pt x="0" y="0"/>
                </a:moveTo>
                <a:lnTo>
                  <a:pt x="2425914" y="0"/>
                </a:lnTo>
                <a:lnTo>
                  <a:pt x="2425914" y="2425914"/>
                </a:lnTo>
                <a:lnTo>
                  <a:pt x="0" y="2425914"/>
                </a:lnTo>
                <a:lnTo>
                  <a:pt x="0" y="0"/>
                </a:lnTo>
                <a:close/>
              </a:path>
            </a:pathLst>
          </a:custGeom>
          <a:blipFill>
            <a:blip r:embed="rId6"/>
            <a:stretch>
              <a:fillRect l="-10336" t="-9819" r="-10336" b="-10853"/>
            </a:stretch>
          </a:blipFill>
        </p:spPr>
      </p:sp>
      <p:sp>
        <p:nvSpPr>
          <p:cNvPr id="8" name="Freeform 8"/>
          <p:cNvSpPr/>
          <p:nvPr/>
        </p:nvSpPr>
        <p:spPr>
          <a:xfrm>
            <a:off x="5580774" y="5938596"/>
            <a:ext cx="5139670" cy="3103467"/>
          </a:xfrm>
          <a:custGeom>
            <a:avLst/>
            <a:gdLst/>
            <a:ahLst/>
            <a:cxnLst/>
            <a:rect l="l" t="t" r="r" b="b"/>
            <a:pathLst>
              <a:path w="5139670" h="3103467">
                <a:moveTo>
                  <a:pt x="0" y="0"/>
                </a:moveTo>
                <a:lnTo>
                  <a:pt x="5139670" y="0"/>
                </a:lnTo>
                <a:lnTo>
                  <a:pt x="5139670" y="3103468"/>
                </a:lnTo>
                <a:lnTo>
                  <a:pt x="0" y="3103468"/>
                </a:lnTo>
                <a:lnTo>
                  <a:pt x="0" y="0"/>
                </a:lnTo>
                <a:close/>
              </a:path>
            </a:pathLst>
          </a:custGeom>
          <a:blipFill>
            <a:blip r:embed="rId7"/>
            <a:stretch>
              <a:fillRect t="-10859" r="-7103"/>
            </a:stretch>
          </a:blipFill>
        </p:spPr>
      </p:sp>
      <p:sp>
        <p:nvSpPr>
          <p:cNvPr id="9" name="Freeform 9"/>
          <p:cNvSpPr/>
          <p:nvPr/>
        </p:nvSpPr>
        <p:spPr>
          <a:xfrm>
            <a:off x="10398471" y="6605172"/>
            <a:ext cx="6302305" cy="2436891"/>
          </a:xfrm>
          <a:custGeom>
            <a:avLst/>
            <a:gdLst/>
            <a:ahLst/>
            <a:cxnLst/>
            <a:rect l="l" t="t" r="r" b="b"/>
            <a:pathLst>
              <a:path w="6302305" h="2436891">
                <a:moveTo>
                  <a:pt x="0" y="0"/>
                </a:moveTo>
                <a:lnTo>
                  <a:pt x="6302305" y="0"/>
                </a:lnTo>
                <a:lnTo>
                  <a:pt x="6302305" y="2436892"/>
                </a:lnTo>
                <a:lnTo>
                  <a:pt x="0" y="2436892"/>
                </a:lnTo>
                <a:lnTo>
                  <a:pt x="0" y="0"/>
                </a:lnTo>
                <a:close/>
              </a:path>
            </a:pathLst>
          </a:custGeom>
          <a:blipFill>
            <a:blip r:embed="rId8"/>
            <a:stretch>
              <a:fillRect/>
            </a:stretch>
          </a:blipFill>
        </p:spPr>
      </p:sp>
      <p:sp>
        <p:nvSpPr>
          <p:cNvPr id="10" name="Freeform 10"/>
          <p:cNvSpPr/>
          <p:nvPr/>
        </p:nvSpPr>
        <p:spPr>
          <a:xfrm>
            <a:off x="13204866" y="3361703"/>
            <a:ext cx="3141949" cy="2334843"/>
          </a:xfrm>
          <a:custGeom>
            <a:avLst/>
            <a:gdLst/>
            <a:ahLst/>
            <a:cxnLst/>
            <a:rect l="l" t="t" r="r" b="b"/>
            <a:pathLst>
              <a:path w="3141949" h="2334843">
                <a:moveTo>
                  <a:pt x="0" y="0"/>
                </a:moveTo>
                <a:lnTo>
                  <a:pt x="3141948" y="0"/>
                </a:lnTo>
                <a:lnTo>
                  <a:pt x="3141948" y="2334842"/>
                </a:lnTo>
                <a:lnTo>
                  <a:pt x="0" y="2334842"/>
                </a:lnTo>
                <a:lnTo>
                  <a:pt x="0" y="0"/>
                </a:lnTo>
                <a:close/>
              </a:path>
            </a:pathLst>
          </a:custGeom>
          <a:blipFill>
            <a:blip r:embed="rId9"/>
            <a:stretch>
              <a:fillRect/>
            </a:stretch>
          </a:blipFill>
        </p:spPr>
      </p:sp>
      <p:grpSp>
        <p:nvGrpSpPr>
          <p:cNvPr id="11" name="Group 11"/>
          <p:cNvGrpSpPr/>
          <p:nvPr/>
        </p:nvGrpSpPr>
        <p:grpSpPr>
          <a:xfrm>
            <a:off x="3618231" y="1028700"/>
            <a:ext cx="11484143" cy="1198969"/>
            <a:chOff x="0" y="0"/>
            <a:chExt cx="15312191" cy="1598626"/>
          </a:xfrm>
        </p:grpSpPr>
        <p:sp>
          <p:nvSpPr>
            <p:cNvPr id="12" name="AutoShape 12"/>
            <p:cNvSpPr/>
            <p:nvPr/>
          </p:nvSpPr>
          <p:spPr>
            <a:xfrm>
              <a:off x="4232869" y="1547826"/>
              <a:ext cx="6846452" cy="0"/>
            </a:xfrm>
            <a:prstGeom prst="line">
              <a:avLst/>
            </a:prstGeom>
            <a:ln w="101600" cap="flat">
              <a:solidFill>
                <a:srgbClr val="022046"/>
              </a:solidFill>
              <a:prstDash val="solid"/>
              <a:headEnd type="none" w="sm" len="sm"/>
              <a:tailEnd type="none" w="sm" len="sm"/>
            </a:ln>
          </p:spPr>
        </p:sp>
        <p:sp>
          <p:nvSpPr>
            <p:cNvPr id="13" name="TextBox 13"/>
            <p:cNvSpPr txBox="1"/>
            <p:nvPr/>
          </p:nvSpPr>
          <p:spPr>
            <a:xfrm>
              <a:off x="3420933" y="-123825"/>
              <a:ext cx="11891258" cy="1424100"/>
            </a:xfrm>
            <a:prstGeom prst="rect">
              <a:avLst/>
            </a:prstGeom>
          </p:spPr>
          <p:txBody>
            <a:bodyPr lIns="0" tIns="0" rIns="0" bIns="0" rtlCol="0" anchor="t">
              <a:spAutoFit/>
            </a:bodyPr>
            <a:lstStyle/>
            <a:p>
              <a:pPr algn="l">
                <a:lnSpc>
                  <a:spcPts val="8998"/>
                </a:lnSpc>
                <a:spcBef>
                  <a:spcPct val="0"/>
                </a:spcBef>
              </a:pPr>
              <a:r>
                <a:rPr lang="en-US" sz="6427" b="1">
                  <a:solidFill>
                    <a:srgbClr val="022046"/>
                  </a:solidFill>
                  <a:latin typeface="Lato Bold"/>
                  <a:ea typeface="Lato Bold"/>
                  <a:cs typeface="Lato Bold"/>
                  <a:sym typeface="Lato Bold"/>
                </a:rPr>
                <a:t>PRESTIGIOUS CLIENTS</a:t>
              </a:r>
            </a:p>
          </p:txBody>
        </p:sp>
        <p:sp>
          <p:nvSpPr>
            <p:cNvPr id="14" name="TextBox 14"/>
            <p:cNvSpPr txBox="1"/>
            <p:nvPr/>
          </p:nvSpPr>
          <p:spPr>
            <a:xfrm>
              <a:off x="0" y="-123825"/>
              <a:ext cx="3420933" cy="1422638"/>
            </a:xfrm>
            <a:prstGeom prst="rect">
              <a:avLst/>
            </a:prstGeom>
          </p:spPr>
          <p:txBody>
            <a:bodyPr lIns="0" tIns="0" rIns="0" bIns="0" rtlCol="0" anchor="t">
              <a:spAutoFit/>
            </a:bodyPr>
            <a:lstStyle/>
            <a:p>
              <a:pPr algn="l">
                <a:lnSpc>
                  <a:spcPts val="8998"/>
                </a:lnSpc>
                <a:spcBef>
                  <a:spcPct val="0"/>
                </a:spcBef>
              </a:pPr>
              <a:r>
                <a:rPr lang="en-US" sz="6427" b="1">
                  <a:solidFill>
                    <a:srgbClr val="48C4F2"/>
                  </a:solidFill>
                  <a:latin typeface="Lato Bold"/>
                  <a:ea typeface="Lato Bold"/>
                  <a:cs typeface="Lato Bold"/>
                  <a:sym typeface="Lato Bold"/>
                </a:rPr>
                <a:t>SOME </a:t>
              </a:r>
            </a:p>
          </p:txBody>
        </p:sp>
      </p:grpSp>
    </p:spTree>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738377" y="796167"/>
            <a:ext cx="8811247" cy="7930122"/>
          </a:xfrm>
          <a:custGeom>
            <a:avLst/>
            <a:gdLst/>
            <a:ahLst/>
            <a:cxnLst/>
            <a:rect l="l" t="t" r="r" b="b"/>
            <a:pathLst>
              <a:path w="8811247" h="7930122">
                <a:moveTo>
                  <a:pt x="0" y="0"/>
                </a:moveTo>
                <a:lnTo>
                  <a:pt x="8811246" y="0"/>
                </a:lnTo>
                <a:lnTo>
                  <a:pt x="8811246" y="7930122"/>
                </a:lnTo>
                <a:lnTo>
                  <a:pt x="0" y="7930122"/>
                </a:lnTo>
                <a:lnTo>
                  <a:pt x="0" y="0"/>
                </a:lnTo>
                <a:close/>
              </a:path>
            </a:pathLst>
          </a:custGeom>
          <a:blipFill>
            <a:blip r:embed="rId2">
              <a:alphaModFix amt="5000"/>
            </a:blip>
            <a:stretch>
              <a:fillRect/>
            </a:stretch>
          </a:blipFill>
        </p:spPr>
      </p:sp>
      <p:sp>
        <p:nvSpPr>
          <p:cNvPr id="3" name="TextBox 3"/>
          <p:cNvSpPr txBox="1"/>
          <p:nvPr/>
        </p:nvSpPr>
        <p:spPr>
          <a:xfrm>
            <a:off x="0" y="2303869"/>
            <a:ext cx="18288000" cy="523875"/>
          </a:xfrm>
          <a:prstGeom prst="rect">
            <a:avLst/>
          </a:prstGeom>
        </p:spPr>
        <p:txBody>
          <a:bodyPr lIns="0" tIns="0" rIns="0" bIns="0" rtlCol="0" anchor="t">
            <a:spAutoFit/>
          </a:bodyPr>
          <a:lstStyle/>
          <a:p>
            <a:pPr algn="ctr">
              <a:lnSpc>
                <a:spcPts val="4200"/>
              </a:lnSpc>
              <a:spcBef>
                <a:spcPct val="0"/>
              </a:spcBef>
            </a:pPr>
            <a:r>
              <a:rPr lang="en-US" sz="3000" b="1">
                <a:solidFill>
                  <a:srgbClr val="48C4F2"/>
                </a:solidFill>
                <a:latin typeface="Lato Bold"/>
                <a:ea typeface="Lato Bold"/>
                <a:cs typeface="Lato Bold"/>
                <a:sym typeface="Lato Bold"/>
              </a:rPr>
              <a:t>GOVERNMENT SECTOR</a:t>
            </a:r>
          </a:p>
        </p:txBody>
      </p:sp>
      <p:sp>
        <p:nvSpPr>
          <p:cNvPr id="4" name="Freeform 4"/>
          <p:cNvSpPr/>
          <p:nvPr/>
        </p:nvSpPr>
        <p:spPr>
          <a:xfrm>
            <a:off x="1661485" y="3777165"/>
            <a:ext cx="4256539" cy="2240004"/>
          </a:xfrm>
          <a:custGeom>
            <a:avLst/>
            <a:gdLst/>
            <a:ahLst/>
            <a:cxnLst/>
            <a:rect l="l" t="t" r="r" b="b"/>
            <a:pathLst>
              <a:path w="4256539" h="2240004">
                <a:moveTo>
                  <a:pt x="0" y="0"/>
                </a:moveTo>
                <a:lnTo>
                  <a:pt x="4256540" y="0"/>
                </a:lnTo>
                <a:lnTo>
                  <a:pt x="4256540" y="2240004"/>
                </a:lnTo>
                <a:lnTo>
                  <a:pt x="0" y="2240004"/>
                </a:lnTo>
                <a:lnTo>
                  <a:pt x="0" y="0"/>
                </a:lnTo>
                <a:close/>
              </a:path>
            </a:pathLst>
          </a:custGeom>
          <a:blipFill>
            <a:blip r:embed="rId3"/>
            <a:stretch>
              <a:fillRect/>
            </a:stretch>
          </a:blipFill>
        </p:spPr>
      </p:sp>
      <p:sp>
        <p:nvSpPr>
          <p:cNvPr id="5" name="Freeform 5"/>
          <p:cNvSpPr/>
          <p:nvPr/>
        </p:nvSpPr>
        <p:spPr>
          <a:xfrm>
            <a:off x="1528532" y="6567741"/>
            <a:ext cx="4522446" cy="2505732"/>
          </a:xfrm>
          <a:custGeom>
            <a:avLst/>
            <a:gdLst/>
            <a:ahLst/>
            <a:cxnLst/>
            <a:rect l="l" t="t" r="r" b="b"/>
            <a:pathLst>
              <a:path w="4522446" h="2505732">
                <a:moveTo>
                  <a:pt x="0" y="0"/>
                </a:moveTo>
                <a:lnTo>
                  <a:pt x="4522446" y="0"/>
                </a:lnTo>
                <a:lnTo>
                  <a:pt x="4522446" y="2505732"/>
                </a:lnTo>
                <a:lnTo>
                  <a:pt x="0" y="2505732"/>
                </a:lnTo>
                <a:lnTo>
                  <a:pt x="0" y="0"/>
                </a:lnTo>
                <a:close/>
              </a:path>
            </a:pathLst>
          </a:custGeom>
          <a:blipFill>
            <a:blip r:embed="rId4"/>
            <a:stretch>
              <a:fillRect l="-23013" t="-30629" r="-25091" b="-18564"/>
            </a:stretch>
          </a:blipFill>
        </p:spPr>
      </p:sp>
      <p:sp>
        <p:nvSpPr>
          <p:cNvPr id="6" name="Freeform 6"/>
          <p:cNvSpPr/>
          <p:nvPr/>
        </p:nvSpPr>
        <p:spPr>
          <a:xfrm>
            <a:off x="12616106" y="6418745"/>
            <a:ext cx="4617196" cy="2597173"/>
          </a:xfrm>
          <a:custGeom>
            <a:avLst/>
            <a:gdLst/>
            <a:ahLst/>
            <a:cxnLst/>
            <a:rect l="l" t="t" r="r" b="b"/>
            <a:pathLst>
              <a:path w="4617196" h="2597173">
                <a:moveTo>
                  <a:pt x="0" y="0"/>
                </a:moveTo>
                <a:lnTo>
                  <a:pt x="4617196" y="0"/>
                </a:lnTo>
                <a:lnTo>
                  <a:pt x="4617196" y="2597172"/>
                </a:lnTo>
                <a:lnTo>
                  <a:pt x="0" y="2597172"/>
                </a:lnTo>
                <a:lnTo>
                  <a:pt x="0" y="0"/>
                </a:lnTo>
                <a:close/>
              </a:path>
            </a:pathLst>
          </a:custGeom>
          <a:blipFill>
            <a:blip r:embed="rId5"/>
            <a:stretch>
              <a:fillRect/>
            </a:stretch>
          </a:blipFill>
        </p:spPr>
      </p:sp>
      <p:sp>
        <p:nvSpPr>
          <p:cNvPr id="7" name="Freeform 7"/>
          <p:cNvSpPr/>
          <p:nvPr/>
        </p:nvSpPr>
        <p:spPr>
          <a:xfrm>
            <a:off x="12206531" y="3505287"/>
            <a:ext cx="4889307" cy="2511882"/>
          </a:xfrm>
          <a:custGeom>
            <a:avLst/>
            <a:gdLst/>
            <a:ahLst/>
            <a:cxnLst/>
            <a:rect l="l" t="t" r="r" b="b"/>
            <a:pathLst>
              <a:path w="4889307" h="2511882">
                <a:moveTo>
                  <a:pt x="0" y="0"/>
                </a:moveTo>
                <a:lnTo>
                  <a:pt x="4889308" y="0"/>
                </a:lnTo>
                <a:lnTo>
                  <a:pt x="4889308" y="2511882"/>
                </a:lnTo>
                <a:lnTo>
                  <a:pt x="0" y="2511882"/>
                </a:lnTo>
                <a:lnTo>
                  <a:pt x="0" y="0"/>
                </a:lnTo>
                <a:close/>
              </a:path>
            </a:pathLst>
          </a:custGeom>
          <a:blipFill>
            <a:blip r:embed="rId6"/>
            <a:stretch>
              <a:fillRect/>
            </a:stretch>
          </a:blipFill>
        </p:spPr>
      </p:sp>
      <p:sp>
        <p:nvSpPr>
          <p:cNvPr id="8" name="Freeform 8"/>
          <p:cNvSpPr/>
          <p:nvPr/>
        </p:nvSpPr>
        <p:spPr>
          <a:xfrm>
            <a:off x="7759067" y="3676524"/>
            <a:ext cx="3255049" cy="2441286"/>
          </a:xfrm>
          <a:custGeom>
            <a:avLst/>
            <a:gdLst/>
            <a:ahLst/>
            <a:cxnLst/>
            <a:rect l="l" t="t" r="r" b="b"/>
            <a:pathLst>
              <a:path w="3255049" h="2441286">
                <a:moveTo>
                  <a:pt x="0" y="0"/>
                </a:moveTo>
                <a:lnTo>
                  <a:pt x="3255048" y="0"/>
                </a:lnTo>
                <a:lnTo>
                  <a:pt x="3255048" y="2441286"/>
                </a:lnTo>
                <a:lnTo>
                  <a:pt x="0" y="2441286"/>
                </a:lnTo>
                <a:lnTo>
                  <a:pt x="0" y="0"/>
                </a:lnTo>
                <a:close/>
              </a:path>
            </a:pathLst>
          </a:custGeom>
          <a:blipFill>
            <a:blip r:embed="rId7"/>
            <a:stretch>
              <a:fillRect/>
            </a:stretch>
          </a:blipFill>
        </p:spPr>
      </p:sp>
      <p:sp>
        <p:nvSpPr>
          <p:cNvPr id="9" name="Freeform 9"/>
          <p:cNvSpPr/>
          <p:nvPr/>
        </p:nvSpPr>
        <p:spPr>
          <a:xfrm>
            <a:off x="9584855" y="6418745"/>
            <a:ext cx="2621676" cy="2654729"/>
          </a:xfrm>
          <a:custGeom>
            <a:avLst/>
            <a:gdLst/>
            <a:ahLst/>
            <a:cxnLst/>
            <a:rect l="l" t="t" r="r" b="b"/>
            <a:pathLst>
              <a:path w="2621676" h="2654729">
                <a:moveTo>
                  <a:pt x="0" y="0"/>
                </a:moveTo>
                <a:lnTo>
                  <a:pt x="2621676" y="0"/>
                </a:lnTo>
                <a:lnTo>
                  <a:pt x="2621676" y="2654728"/>
                </a:lnTo>
                <a:lnTo>
                  <a:pt x="0" y="2654728"/>
                </a:lnTo>
                <a:lnTo>
                  <a:pt x="0" y="0"/>
                </a:lnTo>
                <a:close/>
              </a:path>
            </a:pathLst>
          </a:custGeom>
          <a:blipFill>
            <a:blip r:embed="rId8"/>
            <a:stretch>
              <a:fillRect l="-11378" t="-10052" r="-10241" b="-10052"/>
            </a:stretch>
          </a:blipFill>
        </p:spPr>
      </p:sp>
      <p:sp>
        <p:nvSpPr>
          <p:cNvPr id="10" name="Freeform 10"/>
          <p:cNvSpPr/>
          <p:nvPr/>
        </p:nvSpPr>
        <p:spPr>
          <a:xfrm>
            <a:off x="6600517" y="6602938"/>
            <a:ext cx="2317099" cy="2286341"/>
          </a:xfrm>
          <a:custGeom>
            <a:avLst/>
            <a:gdLst/>
            <a:ahLst/>
            <a:cxnLst/>
            <a:rect l="l" t="t" r="r" b="b"/>
            <a:pathLst>
              <a:path w="2317099" h="2286341">
                <a:moveTo>
                  <a:pt x="0" y="0"/>
                </a:moveTo>
                <a:lnTo>
                  <a:pt x="2317100" y="0"/>
                </a:lnTo>
                <a:lnTo>
                  <a:pt x="2317100" y="2286342"/>
                </a:lnTo>
                <a:lnTo>
                  <a:pt x="0" y="2286342"/>
                </a:lnTo>
                <a:lnTo>
                  <a:pt x="0" y="0"/>
                </a:lnTo>
                <a:close/>
              </a:path>
            </a:pathLst>
          </a:custGeom>
          <a:blipFill>
            <a:blip r:embed="rId9"/>
            <a:stretch>
              <a:fillRect/>
            </a:stretch>
          </a:blipFill>
        </p:spPr>
      </p:sp>
      <p:grpSp>
        <p:nvGrpSpPr>
          <p:cNvPr id="11" name="Group 11"/>
          <p:cNvGrpSpPr/>
          <p:nvPr/>
        </p:nvGrpSpPr>
        <p:grpSpPr>
          <a:xfrm>
            <a:off x="3618231" y="1028700"/>
            <a:ext cx="11484143" cy="1198969"/>
            <a:chOff x="0" y="0"/>
            <a:chExt cx="15312191" cy="1598626"/>
          </a:xfrm>
        </p:grpSpPr>
        <p:sp>
          <p:nvSpPr>
            <p:cNvPr id="12" name="AutoShape 12"/>
            <p:cNvSpPr/>
            <p:nvPr/>
          </p:nvSpPr>
          <p:spPr>
            <a:xfrm>
              <a:off x="4232869" y="1547826"/>
              <a:ext cx="6846452" cy="0"/>
            </a:xfrm>
            <a:prstGeom prst="line">
              <a:avLst/>
            </a:prstGeom>
            <a:ln w="101600" cap="flat">
              <a:solidFill>
                <a:srgbClr val="022046"/>
              </a:solidFill>
              <a:prstDash val="solid"/>
              <a:headEnd type="none" w="sm" len="sm"/>
              <a:tailEnd type="none" w="sm" len="sm"/>
            </a:ln>
          </p:spPr>
        </p:sp>
        <p:sp>
          <p:nvSpPr>
            <p:cNvPr id="13" name="TextBox 13"/>
            <p:cNvSpPr txBox="1"/>
            <p:nvPr/>
          </p:nvSpPr>
          <p:spPr>
            <a:xfrm>
              <a:off x="3420933" y="-123825"/>
              <a:ext cx="11891258" cy="1424100"/>
            </a:xfrm>
            <a:prstGeom prst="rect">
              <a:avLst/>
            </a:prstGeom>
          </p:spPr>
          <p:txBody>
            <a:bodyPr lIns="0" tIns="0" rIns="0" bIns="0" rtlCol="0" anchor="t">
              <a:spAutoFit/>
            </a:bodyPr>
            <a:lstStyle/>
            <a:p>
              <a:pPr algn="l">
                <a:lnSpc>
                  <a:spcPts val="8998"/>
                </a:lnSpc>
                <a:spcBef>
                  <a:spcPct val="0"/>
                </a:spcBef>
              </a:pPr>
              <a:r>
                <a:rPr lang="en-US" sz="6427" b="1">
                  <a:solidFill>
                    <a:srgbClr val="022046"/>
                  </a:solidFill>
                  <a:latin typeface="Lato Bold"/>
                  <a:ea typeface="Lato Bold"/>
                  <a:cs typeface="Lato Bold"/>
                  <a:sym typeface="Lato Bold"/>
                </a:rPr>
                <a:t>PRESTIGIOUS CLIENTS</a:t>
              </a:r>
            </a:p>
          </p:txBody>
        </p:sp>
        <p:sp>
          <p:nvSpPr>
            <p:cNvPr id="14" name="TextBox 14"/>
            <p:cNvSpPr txBox="1"/>
            <p:nvPr/>
          </p:nvSpPr>
          <p:spPr>
            <a:xfrm>
              <a:off x="0" y="-123825"/>
              <a:ext cx="3420933" cy="1422638"/>
            </a:xfrm>
            <a:prstGeom prst="rect">
              <a:avLst/>
            </a:prstGeom>
          </p:spPr>
          <p:txBody>
            <a:bodyPr lIns="0" tIns="0" rIns="0" bIns="0" rtlCol="0" anchor="t">
              <a:spAutoFit/>
            </a:bodyPr>
            <a:lstStyle/>
            <a:p>
              <a:pPr algn="l">
                <a:lnSpc>
                  <a:spcPts val="8998"/>
                </a:lnSpc>
                <a:spcBef>
                  <a:spcPct val="0"/>
                </a:spcBef>
              </a:pPr>
              <a:r>
                <a:rPr lang="en-US" sz="6427" b="1">
                  <a:solidFill>
                    <a:srgbClr val="48C4F2"/>
                  </a:solidFill>
                  <a:latin typeface="Lato Bold"/>
                  <a:ea typeface="Lato Bold"/>
                  <a:cs typeface="Lato Bold"/>
                  <a:sym typeface="Lato Bold"/>
                </a:rPr>
                <a:t>SOME </a:t>
              </a:r>
            </a:p>
          </p:txBody>
        </p:sp>
      </p:grpSp>
    </p:spTree>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738377" y="796167"/>
            <a:ext cx="8811247" cy="7930122"/>
          </a:xfrm>
          <a:custGeom>
            <a:avLst/>
            <a:gdLst/>
            <a:ahLst/>
            <a:cxnLst/>
            <a:rect l="l" t="t" r="r" b="b"/>
            <a:pathLst>
              <a:path w="8811247" h="7930122">
                <a:moveTo>
                  <a:pt x="0" y="0"/>
                </a:moveTo>
                <a:lnTo>
                  <a:pt x="8811246" y="0"/>
                </a:lnTo>
                <a:lnTo>
                  <a:pt x="8811246" y="7930122"/>
                </a:lnTo>
                <a:lnTo>
                  <a:pt x="0" y="7930122"/>
                </a:lnTo>
                <a:lnTo>
                  <a:pt x="0" y="0"/>
                </a:lnTo>
                <a:close/>
              </a:path>
            </a:pathLst>
          </a:custGeom>
          <a:blipFill>
            <a:blip r:embed="rId2">
              <a:alphaModFix amt="5000"/>
            </a:blip>
            <a:stretch>
              <a:fillRect/>
            </a:stretch>
          </a:blipFill>
        </p:spPr>
      </p:sp>
      <p:sp>
        <p:nvSpPr>
          <p:cNvPr id="3" name="Freeform 3"/>
          <p:cNvSpPr/>
          <p:nvPr/>
        </p:nvSpPr>
        <p:spPr>
          <a:xfrm>
            <a:off x="9606280" y="3856588"/>
            <a:ext cx="3687507" cy="2238850"/>
          </a:xfrm>
          <a:custGeom>
            <a:avLst/>
            <a:gdLst/>
            <a:ahLst/>
            <a:cxnLst/>
            <a:rect l="l" t="t" r="r" b="b"/>
            <a:pathLst>
              <a:path w="3687507" h="2238850">
                <a:moveTo>
                  <a:pt x="0" y="0"/>
                </a:moveTo>
                <a:lnTo>
                  <a:pt x="3687506" y="0"/>
                </a:lnTo>
                <a:lnTo>
                  <a:pt x="3687506" y="2238850"/>
                </a:lnTo>
                <a:lnTo>
                  <a:pt x="0" y="2238850"/>
                </a:lnTo>
                <a:lnTo>
                  <a:pt x="0" y="0"/>
                </a:lnTo>
                <a:close/>
              </a:path>
            </a:pathLst>
          </a:custGeom>
          <a:blipFill>
            <a:blip r:embed="rId3"/>
            <a:stretch>
              <a:fillRect t="-9354" b="-21019"/>
            </a:stretch>
          </a:blipFill>
        </p:spPr>
      </p:sp>
      <p:sp>
        <p:nvSpPr>
          <p:cNvPr id="4" name="Freeform 4"/>
          <p:cNvSpPr/>
          <p:nvPr/>
        </p:nvSpPr>
        <p:spPr>
          <a:xfrm>
            <a:off x="1532973" y="3570560"/>
            <a:ext cx="3260750" cy="2741692"/>
          </a:xfrm>
          <a:custGeom>
            <a:avLst/>
            <a:gdLst/>
            <a:ahLst/>
            <a:cxnLst/>
            <a:rect l="l" t="t" r="r" b="b"/>
            <a:pathLst>
              <a:path w="3260750" h="2741692">
                <a:moveTo>
                  <a:pt x="0" y="0"/>
                </a:moveTo>
                <a:lnTo>
                  <a:pt x="3260750" y="0"/>
                </a:lnTo>
                <a:lnTo>
                  <a:pt x="3260750" y="2741692"/>
                </a:lnTo>
                <a:lnTo>
                  <a:pt x="0" y="2741692"/>
                </a:lnTo>
                <a:lnTo>
                  <a:pt x="0" y="0"/>
                </a:lnTo>
                <a:close/>
              </a:path>
            </a:pathLst>
          </a:custGeom>
          <a:blipFill>
            <a:blip r:embed="rId4"/>
            <a:stretch>
              <a:fillRect/>
            </a:stretch>
          </a:blipFill>
        </p:spPr>
      </p:sp>
      <p:sp>
        <p:nvSpPr>
          <p:cNvPr id="5" name="Freeform 5"/>
          <p:cNvSpPr/>
          <p:nvPr/>
        </p:nvSpPr>
        <p:spPr>
          <a:xfrm>
            <a:off x="7791495" y="7027859"/>
            <a:ext cx="2240726" cy="2230441"/>
          </a:xfrm>
          <a:custGeom>
            <a:avLst/>
            <a:gdLst/>
            <a:ahLst/>
            <a:cxnLst/>
            <a:rect l="l" t="t" r="r" b="b"/>
            <a:pathLst>
              <a:path w="2240726" h="2230441">
                <a:moveTo>
                  <a:pt x="0" y="0"/>
                </a:moveTo>
                <a:lnTo>
                  <a:pt x="2240726" y="0"/>
                </a:lnTo>
                <a:lnTo>
                  <a:pt x="2240726" y="2230441"/>
                </a:lnTo>
                <a:lnTo>
                  <a:pt x="0" y="2230441"/>
                </a:lnTo>
                <a:lnTo>
                  <a:pt x="0" y="0"/>
                </a:lnTo>
                <a:close/>
              </a:path>
            </a:pathLst>
          </a:custGeom>
          <a:blipFill>
            <a:blip r:embed="rId5"/>
            <a:stretch>
              <a:fillRect l="-8415" t="-8915" r="-7473" b="-7507"/>
            </a:stretch>
          </a:blipFill>
        </p:spPr>
      </p:sp>
      <p:sp>
        <p:nvSpPr>
          <p:cNvPr id="6" name="Freeform 6"/>
          <p:cNvSpPr/>
          <p:nvPr/>
        </p:nvSpPr>
        <p:spPr>
          <a:xfrm>
            <a:off x="4662551" y="6978106"/>
            <a:ext cx="2780937" cy="2280194"/>
          </a:xfrm>
          <a:custGeom>
            <a:avLst/>
            <a:gdLst/>
            <a:ahLst/>
            <a:cxnLst/>
            <a:rect l="l" t="t" r="r" b="b"/>
            <a:pathLst>
              <a:path w="2780937" h="2280194">
                <a:moveTo>
                  <a:pt x="0" y="0"/>
                </a:moveTo>
                <a:lnTo>
                  <a:pt x="2780937" y="0"/>
                </a:lnTo>
                <a:lnTo>
                  <a:pt x="2780937" y="2280194"/>
                </a:lnTo>
                <a:lnTo>
                  <a:pt x="0" y="2280194"/>
                </a:lnTo>
                <a:lnTo>
                  <a:pt x="0" y="0"/>
                </a:lnTo>
                <a:close/>
              </a:path>
            </a:pathLst>
          </a:custGeom>
          <a:blipFill>
            <a:blip r:embed="rId6"/>
            <a:stretch>
              <a:fillRect l="-13625" r="-20867" b="-23021"/>
            </a:stretch>
          </a:blipFill>
        </p:spPr>
      </p:sp>
      <p:sp>
        <p:nvSpPr>
          <p:cNvPr id="7" name="Freeform 7"/>
          <p:cNvSpPr/>
          <p:nvPr/>
        </p:nvSpPr>
        <p:spPr>
          <a:xfrm>
            <a:off x="1960949" y="6721957"/>
            <a:ext cx="2404797" cy="2509354"/>
          </a:xfrm>
          <a:custGeom>
            <a:avLst/>
            <a:gdLst/>
            <a:ahLst/>
            <a:cxnLst/>
            <a:rect l="l" t="t" r="r" b="b"/>
            <a:pathLst>
              <a:path w="2404797" h="2509354">
                <a:moveTo>
                  <a:pt x="0" y="0"/>
                </a:moveTo>
                <a:lnTo>
                  <a:pt x="2404798" y="0"/>
                </a:lnTo>
                <a:lnTo>
                  <a:pt x="2404798" y="2509354"/>
                </a:lnTo>
                <a:lnTo>
                  <a:pt x="0" y="2509354"/>
                </a:lnTo>
                <a:lnTo>
                  <a:pt x="0" y="0"/>
                </a:lnTo>
                <a:close/>
              </a:path>
            </a:pathLst>
          </a:custGeom>
          <a:blipFill>
            <a:blip r:embed="rId7"/>
            <a:stretch>
              <a:fillRect/>
            </a:stretch>
          </a:blipFill>
        </p:spPr>
      </p:sp>
      <p:sp>
        <p:nvSpPr>
          <p:cNvPr id="8" name="Freeform 8"/>
          <p:cNvSpPr/>
          <p:nvPr/>
        </p:nvSpPr>
        <p:spPr>
          <a:xfrm>
            <a:off x="10509507" y="7217131"/>
            <a:ext cx="6245520" cy="2014180"/>
          </a:xfrm>
          <a:custGeom>
            <a:avLst/>
            <a:gdLst/>
            <a:ahLst/>
            <a:cxnLst/>
            <a:rect l="l" t="t" r="r" b="b"/>
            <a:pathLst>
              <a:path w="6245520" h="2014180">
                <a:moveTo>
                  <a:pt x="0" y="0"/>
                </a:moveTo>
                <a:lnTo>
                  <a:pt x="6245520" y="0"/>
                </a:lnTo>
                <a:lnTo>
                  <a:pt x="6245520" y="2014180"/>
                </a:lnTo>
                <a:lnTo>
                  <a:pt x="0" y="2014180"/>
                </a:lnTo>
                <a:lnTo>
                  <a:pt x="0" y="0"/>
                </a:lnTo>
                <a:close/>
              </a:path>
            </a:pathLst>
          </a:custGeom>
          <a:blipFill>
            <a:blip r:embed="rId8"/>
            <a:stretch>
              <a:fillRect/>
            </a:stretch>
          </a:blipFill>
        </p:spPr>
      </p:sp>
      <p:sp>
        <p:nvSpPr>
          <p:cNvPr id="9" name="Freeform 9"/>
          <p:cNvSpPr/>
          <p:nvPr/>
        </p:nvSpPr>
        <p:spPr>
          <a:xfrm>
            <a:off x="5694053" y="3781716"/>
            <a:ext cx="2425857" cy="2417798"/>
          </a:xfrm>
          <a:custGeom>
            <a:avLst/>
            <a:gdLst/>
            <a:ahLst/>
            <a:cxnLst/>
            <a:rect l="l" t="t" r="r" b="b"/>
            <a:pathLst>
              <a:path w="2425857" h="2417798">
                <a:moveTo>
                  <a:pt x="0" y="0"/>
                </a:moveTo>
                <a:lnTo>
                  <a:pt x="2425857" y="0"/>
                </a:lnTo>
                <a:lnTo>
                  <a:pt x="2425857" y="2417798"/>
                </a:lnTo>
                <a:lnTo>
                  <a:pt x="0" y="2417798"/>
                </a:lnTo>
                <a:lnTo>
                  <a:pt x="0" y="0"/>
                </a:lnTo>
                <a:close/>
              </a:path>
            </a:pathLst>
          </a:custGeom>
          <a:blipFill>
            <a:blip r:embed="rId9"/>
            <a:stretch>
              <a:fillRect/>
            </a:stretch>
          </a:blipFill>
        </p:spPr>
      </p:sp>
      <p:sp>
        <p:nvSpPr>
          <p:cNvPr id="10" name="Freeform 10"/>
          <p:cNvSpPr/>
          <p:nvPr/>
        </p:nvSpPr>
        <p:spPr>
          <a:xfrm>
            <a:off x="14780156" y="3885793"/>
            <a:ext cx="1974870" cy="2209645"/>
          </a:xfrm>
          <a:custGeom>
            <a:avLst/>
            <a:gdLst/>
            <a:ahLst/>
            <a:cxnLst/>
            <a:rect l="l" t="t" r="r" b="b"/>
            <a:pathLst>
              <a:path w="1974870" h="2209645">
                <a:moveTo>
                  <a:pt x="0" y="0"/>
                </a:moveTo>
                <a:lnTo>
                  <a:pt x="1974871" y="0"/>
                </a:lnTo>
                <a:lnTo>
                  <a:pt x="1974871" y="2209645"/>
                </a:lnTo>
                <a:lnTo>
                  <a:pt x="0" y="2209645"/>
                </a:lnTo>
                <a:lnTo>
                  <a:pt x="0" y="0"/>
                </a:lnTo>
                <a:close/>
              </a:path>
            </a:pathLst>
          </a:custGeom>
          <a:blipFill>
            <a:blip r:embed="rId10"/>
            <a:stretch>
              <a:fillRect/>
            </a:stretch>
          </a:blipFill>
        </p:spPr>
      </p:sp>
      <p:sp>
        <p:nvSpPr>
          <p:cNvPr id="11" name="TextBox 11"/>
          <p:cNvSpPr txBox="1"/>
          <p:nvPr/>
        </p:nvSpPr>
        <p:spPr>
          <a:xfrm>
            <a:off x="0" y="2303869"/>
            <a:ext cx="18288000" cy="523875"/>
          </a:xfrm>
          <a:prstGeom prst="rect">
            <a:avLst/>
          </a:prstGeom>
        </p:spPr>
        <p:txBody>
          <a:bodyPr lIns="0" tIns="0" rIns="0" bIns="0" rtlCol="0" anchor="t">
            <a:spAutoFit/>
          </a:bodyPr>
          <a:lstStyle/>
          <a:p>
            <a:pPr algn="ctr">
              <a:lnSpc>
                <a:spcPts val="4200"/>
              </a:lnSpc>
              <a:spcBef>
                <a:spcPct val="0"/>
              </a:spcBef>
            </a:pPr>
            <a:r>
              <a:rPr lang="en-US" sz="3000" b="1">
                <a:solidFill>
                  <a:srgbClr val="48C4F2"/>
                </a:solidFill>
                <a:latin typeface="Lato Bold"/>
                <a:ea typeface="Lato Bold"/>
                <a:cs typeface="Lato Bold"/>
                <a:sym typeface="Lato Bold"/>
              </a:rPr>
              <a:t>EDUCATIONAL INSTITUTIONS</a:t>
            </a:r>
          </a:p>
        </p:txBody>
      </p:sp>
      <p:grpSp>
        <p:nvGrpSpPr>
          <p:cNvPr id="12" name="Group 12"/>
          <p:cNvGrpSpPr/>
          <p:nvPr/>
        </p:nvGrpSpPr>
        <p:grpSpPr>
          <a:xfrm>
            <a:off x="3618231" y="1028700"/>
            <a:ext cx="11484143" cy="1198969"/>
            <a:chOff x="0" y="0"/>
            <a:chExt cx="15312191" cy="1598626"/>
          </a:xfrm>
        </p:grpSpPr>
        <p:sp>
          <p:nvSpPr>
            <p:cNvPr id="13" name="AutoShape 13"/>
            <p:cNvSpPr/>
            <p:nvPr/>
          </p:nvSpPr>
          <p:spPr>
            <a:xfrm>
              <a:off x="4232869" y="1547826"/>
              <a:ext cx="6846452" cy="0"/>
            </a:xfrm>
            <a:prstGeom prst="line">
              <a:avLst/>
            </a:prstGeom>
            <a:ln w="101600" cap="flat">
              <a:solidFill>
                <a:srgbClr val="022046"/>
              </a:solidFill>
              <a:prstDash val="solid"/>
              <a:headEnd type="none" w="sm" len="sm"/>
              <a:tailEnd type="none" w="sm" len="sm"/>
            </a:ln>
          </p:spPr>
        </p:sp>
        <p:sp>
          <p:nvSpPr>
            <p:cNvPr id="14" name="TextBox 14"/>
            <p:cNvSpPr txBox="1"/>
            <p:nvPr/>
          </p:nvSpPr>
          <p:spPr>
            <a:xfrm>
              <a:off x="3420933" y="-123825"/>
              <a:ext cx="11891258" cy="1424100"/>
            </a:xfrm>
            <a:prstGeom prst="rect">
              <a:avLst/>
            </a:prstGeom>
          </p:spPr>
          <p:txBody>
            <a:bodyPr lIns="0" tIns="0" rIns="0" bIns="0" rtlCol="0" anchor="t">
              <a:spAutoFit/>
            </a:bodyPr>
            <a:lstStyle/>
            <a:p>
              <a:pPr algn="l">
                <a:lnSpc>
                  <a:spcPts val="8998"/>
                </a:lnSpc>
                <a:spcBef>
                  <a:spcPct val="0"/>
                </a:spcBef>
              </a:pPr>
              <a:r>
                <a:rPr lang="en-US" sz="6427" b="1">
                  <a:solidFill>
                    <a:srgbClr val="022046"/>
                  </a:solidFill>
                  <a:latin typeface="Lato Bold"/>
                  <a:ea typeface="Lato Bold"/>
                  <a:cs typeface="Lato Bold"/>
                  <a:sym typeface="Lato Bold"/>
                </a:rPr>
                <a:t>PRESTIGIOUS CLIENTS</a:t>
              </a:r>
            </a:p>
          </p:txBody>
        </p:sp>
        <p:sp>
          <p:nvSpPr>
            <p:cNvPr id="15" name="TextBox 15"/>
            <p:cNvSpPr txBox="1"/>
            <p:nvPr/>
          </p:nvSpPr>
          <p:spPr>
            <a:xfrm>
              <a:off x="0" y="-123825"/>
              <a:ext cx="3420933" cy="1422638"/>
            </a:xfrm>
            <a:prstGeom prst="rect">
              <a:avLst/>
            </a:prstGeom>
          </p:spPr>
          <p:txBody>
            <a:bodyPr lIns="0" tIns="0" rIns="0" bIns="0" rtlCol="0" anchor="t">
              <a:spAutoFit/>
            </a:bodyPr>
            <a:lstStyle/>
            <a:p>
              <a:pPr algn="l">
                <a:lnSpc>
                  <a:spcPts val="8998"/>
                </a:lnSpc>
                <a:spcBef>
                  <a:spcPct val="0"/>
                </a:spcBef>
              </a:pPr>
              <a:r>
                <a:rPr lang="en-US" sz="6427" b="1">
                  <a:solidFill>
                    <a:srgbClr val="48C4F2"/>
                  </a:solidFill>
                  <a:latin typeface="Lato Bold"/>
                  <a:ea typeface="Lato Bold"/>
                  <a:cs typeface="Lato Bold"/>
                  <a:sym typeface="Lato Bold"/>
                </a:rPr>
                <a:t>SOME </a:t>
              </a:r>
            </a:p>
          </p:txBody>
        </p:sp>
      </p:grpSp>
    </p:spTree>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738377" y="796167"/>
            <a:ext cx="8811247" cy="7930122"/>
          </a:xfrm>
          <a:custGeom>
            <a:avLst/>
            <a:gdLst/>
            <a:ahLst/>
            <a:cxnLst/>
            <a:rect l="l" t="t" r="r" b="b"/>
            <a:pathLst>
              <a:path w="8811247" h="7930122">
                <a:moveTo>
                  <a:pt x="0" y="0"/>
                </a:moveTo>
                <a:lnTo>
                  <a:pt x="8811246" y="0"/>
                </a:lnTo>
                <a:lnTo>
                  <a:pt x="8811246" y="7930122"/>
                </a:lnTo>
                <a:lnTo>
                  <a:pt x="0" y="7930122"/>
                </a:lnTo>
                <a:lnTo>
                  <a:pt x="0" y="0"/>
                </a:lnTo>
                <a:close/>
              </a:path>
            </a:pathLst>
          </a:custGeom>
          <a:blipFill>
            <a:blip r:embed="rId2">
              <a:alphaModFix amt="5000"/>
            </a:blip>
            <a:stretch>
              <a:fillRect/>
            </a:stretch>
          </a:blipFill>
        </p:spPr>
      </p:sp>
      <p:sp>
        <p:nvSpPr>
          <p:cNvPr id="3" name="Freeform 3"/>
          <p:cNvSpPr/>
          <p:nvPr/>
        </p:nvSpPr>
        <p:spPr>
          <a:xfrm>
            <a:off x="1885452" y="3376233"/>
            <a:ext cx="2979098" cy="2550010"/>
          </a:xfrm>
          <a:custGeom>
            <a:avLst/>
            <a:gdLst/>
            <a:ahLst/>
            <a:cxnLst/>
            <a:rect l="l" t="t" r="r" b="b"/>
            <a:pathLst>
              <a:path w="2979098" h="2550010">
                <a:moveTo>
                  <a:pt x="0" y="0"/>
                </a:moveTo>
                <a:lnTo>
                  <a:pt x="2979098" y="0"/>
                </a:lnTo>
                <a:lnTo>
                  <a:pt x="2979098" y="2550009"/>
                </a:lnTo>
                <a:lnTo>
                  <a:pt x="0" y="2550009"/>
                </a:lnTo>
                <a:lnTo>
                  <a:pt x="0" y="0"/>
                </a:lnTo>
                <a:close/>
              </a:path>
            </a:pathLst>
          </a:custGeom>
          <a:blipFill>
            <a:blip r:embed="rId3"/>
            <a:stretch>
              <a:fillRect/>
            </a:stretch>
          </a:blipFill>
        </p:spPr>
      </p:sp>
      <p:sp>
        <p:nvSpPr>
          <p:cNvPr id="4" name="Freeform 4"/>
          <p:cNvSpPr/>
          <p:nvPr/>
        </p:nvSpPr>
        <p:spPr>
          <a:xfrm>
            <a:off x="13666868" y="3199219"/>
            <a:ext cx="2735680" cy="2727023"/>
          </a:xfrm>
          <a:custGeom>
            <a:avLst/>
            <a:gdLst/>
            <a:ahLst/>
            <a:cxnLst/>
            <a:rect l="l" t="t" r="r" b="b"/>
            <a:pathLst>
              <a:path w="2735680" h="2727023">
                <a:moveTo>
                  <a:pt x="0" y="0"/>
                </a:moveTo>
                <a:lnTo>
                  <a:pt x="2735680" y="0"/>
                </a:lnTo>
                <a:lnTo>
                  <a:pt x="2735680" y="2727023"/>
                </a:lnTo>
                <a:lnTo>
                  <a:pt x="0" y="2727023"/>
                </a:lnTo>
                <a:lnTo>
                  <a:pt x="0" y="0"/>
                </a:lnTo>
                <a:close/>
              </a:path>
            </a:pathLst>
          </a:custGeom>
          <a:blipFill>
            <a:blip r:embed="rId4"/>
            <a:stretch>
              <a:fillRect/>
            </a:stretch>
          </a:blipFill>
        </p:spPr>
      </p:sp>
      <p:sp>
        <p:nvSpPr>
          <p:cNvPr id="5" name="Freeform 5"/>
          <p:cNvSpPr/>
          <p:nvPr/>
        </p:nvSpPr>
        <p:spPr>
          <a:xfrm>
            <a:off x="5519257" y="7598274"/>
            <a:ext cx="8147611" cy="1261108"/>
          </a:xfrm>
          <a:custGeom>
            <a:avLst/>
            <a:gdLst/>
            <a:ahLst/>
            <a:cxnLst/>
            <a:rect l="l" t="t" r="r" b="b"/>
            <a:pathLst>
              <a:path w="8147611" h="1261108">
                <a:moveTo>
                  <a:pt x="0" y="0"/>
                </a:moveTo>
                <a:lnTo>
                  <a:pt x="8147611" y="0"/>
                </a:lnTo>
                <a:lnTo>
                  <a:pt x="8147611" y="1261108"/>
                </a:lnTo>
                <a:lnTo>
                  <a:pt x="0" y="1261108"/>
                </a:lnTo>
                <a:lnTo>
                  <a:pt x="0" y="0"/>
                </a:lnTo>
                <a:close/>
              </a:path>
            </a:pathLst>
          </a:custGeom>
          <a:blipFill>
            <a:blip r:embed="rId5"/>
            <a:stretch>
              <a:fillRect/>
            </a:stretch>
          </a:blipFill>
        </p:spPr>
      </p:sp>
      <p:sp>
        <p:nvSpPr>
          <p:cNvPr id="6" name="Freeform 6"/>
          <p:cNvSpPr/>
          <p:nvPr/>
        </p:nvSpPr>
        <p:spPr>
          <a:xfrm>
            <a:off x="5143970" y="3376233"/>
            <a:ext cx="3834984" cy="3583051"/>
          </a:xfrm>
          <a:custGeom>
            <a:avLst/>
            <a:gdLst/>
            <a:ahLst/>
            <a:cxnLst/>
            <a:rect l="l" t="t" r="r" b="b"/>
            <a:pathLst>
              <a:path w="3834984" h="3583051">
                <a:moveTo>
                  <a:pt x="0" y="0"/>
                </a:moveTo>
                <a:lnTo>
                  <a:pt x="3834984" y="0"/>
                </a:lnTo>
                <a:lnTo>
                  <a:pt x="3834984" y="3583050"/>
                </a:lnTo>
                <a:lnTo>
                  <a:pt x="0" y="3583050"/>
                </a:lnTo>
                <a:lnTo>
                  <a:pt x="0" y="0"/>
                </a:lnTo>
                <a:close/>
              </a:path>
            </a:pathLst>
          </a:custGeom>
          <a:blipFill>
            <a:blip r:embed="rId6"/>
            <a:stretch>
              <a:fillRect/>
            </a:stretch>
          </a:blipFill>
        </p:spPr>
      </p:sp>
      <p:sp>
        <p:nvSpPr>
          <p:cNvPr id="7" name="Freeform 7"/>
          <p:cNvSpPr/>
          <p:nvPr/>
        </p:nvSpPr>
        <p:spPr>
          <a:xfrm>
            <a:off x="2098623" y="6558951"/>
            <a:ext cx="3045346" cy="2458483"/>
          </a:xfrm>
          <a:custGeom>
            <a:avLst/>
            <a:gdLst/>
            <a:ahLst/>
            <a:cxnLst/>
            <a:rect l="l" t="t" r="r" b="b"/>
            <a:pathLst>
              <a:path w="3045346" h="2458483">
                <a:moveTo>
                  <a:pt x="0" y="0"/>
                </a:moveTo>
                <a:lnTo>
                  <a:pt x="3045347" y="0"/>
                </a:lnTo>
                <a:lnTo>
                  <a:pt x="3045347" y="2458482"/>
                </a:lnTo>
                <a:lnTo>
                  <a:pt x="0" y="2458482"/>
                </a:lnTo>
                <a:lnTo>
                  <a:pt x="0" y="0"/>
                </a:lnTo>
                <a:close/>
              </a:path>
            </a:pathLst>
          </a:custGeom>
          <a:blipFill>
            <a:blip r:embed="rId7"/>
            <a:stretch>
              <a:fillRect/>
            </a:stretch>
          </a:blipFill>
        </p:spPr>
      </p:sp>
      <p:sp>
        <p:nvSpPr>
          <p:cNvPr id="8" name="Freeform 8"/>
          <p:cNvSpPr/>
          <p:nvPr/>
        </p:nvSpPr>
        <p:spPr>
          <a:xfrm>
            <a:off x="9135068" y="3509399"/>
            <a:ext cx="3947231" cy="3049552"/>
          </a:xfrm>
          <a:custGeom>
            <a:avLst/>
            <a:gdLst/>
            <a:ahLst/>
            <a:cxnLst/>
            <a:rect l="l" t="t" r="r" b="b"/>
            <a:pathLst>
              <a:path w="3947231" h="3049552">
                <a:moveTo>
                  <a:pt x="0" y="0"/>
                </a:moveTo>
                <a:lnTo>
                  <a:pt x="3947232" y="0"/>
                </a:lnTo>
                <a:lnTo>
                  <a:pt x="3947232" y="3049552"/>
                </a:lnTo>
                <a:lnTo>
                  <a:pt x="0" y="3049552"/>
                </a:lnTo>
                <a:lnTo>
                  <a:pt x="0" y="0"/>
                </a:lnTo>
                <a:close/>
              </a:path>
            </a:pathLst>
          </a:custGeom>
          <a:blipFill>
            <a:blip r:embed="rId8"/>
            <a:stretch>
              <a:fillRect l="-19439" r="-18521"/>
            </a:stretch>
          </a:blipFill>
        </p:spPr>
      </p:sp>
      <p:sp>
        <p:nvSpPr>
          <p:cNvPr id="9" name="Freeform 9"/>
          <p:cNvSpPr/>
          <p:nvPr/>
        </p:nvSpPr>
        <p:spPr>
          <a:xfrm>
            <a:off x="13804457" y="5916521"/>
            <a:ext cx="2598091" cy="2942861"/>
          </a:xfrm>
          <a:custGeom>
            <a:avLst/>
            <a:gdLst/>
            <a:ahLst/>
            <a:cxnLst/>
            <a:rect l="l" t="t" r="r" b="b"/>
            <a:pathLst>
              <a:path w="2598091" h="2942861">
                <a:moveTo>
                  <a:pt x="0" y="0"/>
                </a:moveTo>
                <a:lnTo>
                  <a:pt x="2598091" y="0"/>
                </a:lnTo>
                <a:lnTo>
                  <a:pt x="2598091" y="2942861"/>
                </a:lnTo>
                <a:lnTo>
                  <a:pt x="0" y="2942861"/>
                </a:lnTo>
                <a:lnTo>
                  <a:pt x="0" y="0"/>
                </a:lnTo>
                <a:close/>
              </a:path>
            </a:pathLst>
          </a:custGeom>
          <a:blipFill>
            <a:blip r:embed="rId9"/>
            <a:stretch>
              <a:fillRect/>
            </a:stretch>
          </a:blipFill>
        </p:spPr>
      </p:sp>
      <p:sp>
        <p:nvSpPr>
          <p:cNvPr id="10" name="TextBox 10"/>
          <p:cNvSpPr txBox="1"/>
          <p:nvPr/>
        </p:nvSpPr>
        <p:spPr>
          <a:xfrm>
            <a:off x="0" y="2303869"/>
            <a:ext cx="18288000" cy="523875"/>
          </a:xfrm>
          <a:prstGeom prst="rect">
            <a:avLst/>
          </a:prstGeom>
        </p:spPr>
        <p:txBody>
          <a:bodyPr lIns="0" tIns="0" rIns="0" bIns="0" rtlCol="0" anchor="t">
            <a:spAutoFit/>
          </a:bodyPr>
          <a:lstStyle/>
          <a:p>
            <a:pPr algn="ctr">
              <a:lnSpc>
                <a:spcPts val="4200"/>
              </a:lnSpc>
              <a:spcBef>
                <a:spcPct val="0"/>
              </a:spcBef>
            </a:pPr>
            <a:r>
              <a:rPr lang="en-US" sz="3000" b="1">
                <a:solidFill>
                  <a:srgbClr val="48C4F2"/>
                </a:solidFill>
                <a:latin typeface="Lato Bold"/>
                <a:ea typeface="Lato Bold"/>
                <a:cs typeface="Lato Bold"/>
                <a:sym typeface="Lato Bold"/>
              </a:rPr>
              <a:t>MEDICAL INSTITUTIONS</a:t>
            </a:r>
          </a:p>
        </p:txBody>
      </p:sp>
      <p:grpSp>
        <p:nvGrpSpPr>
          <p:cNvPr id="11" name="Group 11"/>
          <p:cNvGrpSpPr/>
          <p:nvPr/>
        </p:nvGrpSpPr>
        <p:grpSpPr>
          <a:xfrm>
            <a:off x="3618231" y="1028700"/>
            <a:ext cx="11484143" cy="1198969"/>
            <a:chOff x="0" y="0"/>
            <a:chExt cx="15312191" cy="1598626"/>
          </a:xfrm>
        </p:grpSpPr>
        <p:sp>
          <p:nvSpPr>
            <p:cNvPr id="12" name="AutoShape 12"/>
            <p:cNvSpPr/>
            <p:nvPr/>
          </p:nvSpPr>
          <p:spPr>
            <a:xfrm>
              <a:off x="4232869" y="1547826"/>
              <a:ext cx="6846452" cy="0"/>
            </a:xfrm>
            <a:prstGeom prst="line">
              <a:avLst/>
            </a:prstGeom>
            <a:ln w="101600" cap="flat">
              <a:solidFill>
                <a:srgbClr val="022046"/>
              </a:solidFill>
              <a:prstDash val="solid"/>
              <a:headEnd type="none" w="sm" len="sm"/>
              <a:tailEnd type="none" w="sm" len="sm"/>
            </a:ln>
          </p:spPr>
        </p:sp>
        <p:sp>
          <p:nvSpPr>
            <p:cNvPr id="13" name="TextBox 13"/>
            <p:cNvSpPr txBox="1"/>
            <p:nvPr/>
          </p:nvSpPr>
          <p:spPr>
            <a:xfrm>
              <a:off x="3420933" y="-123825"/>
              <a:ext cx="11891258" cy="1424100"/>
            </a:xfrm>
            <a:prstGeom prst="rect">
              <a:avLst/>
            </a:prstGeom>
          </p:spPr>
          <p:txBody>
            <a:bodyPr lIns="0" tIns="0" rIns="0" bIns="0" rtlCol="0" anchor="t">
              <a:spAutoFit/>
            </a:bodyPr>
            <a:lstStyle/>
            <a:p>
              <a:pPr algn="l">
                <a:lnSpc>
                  <a:spcPts val="8998"/>
                </a:lnSpc>
                <a:spcBef>
                  <a:spcPct val="0"/>
                </a:spcBef>
              </a:pPr>
              <a:r>
                <a:rPr lang="en-US" sz="6427" b="1">
                  <a:solidFill>
                    <a:srgbClr val="022046"/>
                  </a:solidFill>
                  <a:latin typeface="Lato Bold"/>
                  <a:ea typeface="Lato Bold"/>
                  <a:cs typeface="Lato Bold"/>
                  <a:sym typeface="Lato Bold"/>
                </a:rPr>
                <a:t>PRESTIGIOUS CLIENTS</a:t>
              </a:r>
            </a:p>
          </p:txBody>
        </p:sp>
        <p:sp>
          <p:nvSpPr>
            <p:cNvPr id="14" name="TextBox 14"/>
            <p:cNvSpPr txBox="1"/>
            <p:nvPr/>
          </p:nvSpPr>
          <p:spPr>
            <a:xfrm>
              <a:off x="0" y="-123825"/>
              <a:ext cx="3420933" cy="1422638"/>
            </a:xfrm>
            <a:prstGeom prst="rect">
              <a:avLst/>
            </a:prstGeom>
          </p:spPr>
          <p:txBody>
            <a:bodyPr lIns="0" tIns="0" rIns="0" bIns="0" rtlCol="0" anchor="t">
              <a:spAutoFit/>
            </a:bodyPr>
            <a:lstStyle/>
            <a:p>
              <a:pPr algn="l">
                <a:lnSpc>
                  <a:spcPts val="8998"/>
                </a:lnSpc>
                <a:spcBef>
                  <a:spcPct val="0"/>
                </a:spcBef>
              </a:pPr>
              <a:r>
                <a:rPr lang="en-US" sz="6427" b="1">
                  <a:solidFill>
                    <a:srgbClr val="48C4F2"/>
                  </a:solidFill>
                  <a:latin typeface="Lato Bold"/>
                  <a:ea typeface="Lato Bold"/>
                  <a:cs typeface="Lato Bold"/>
                  <a:sym typeface="Lato Bold"/>
                </a:rPr>
                <a:t>SOME </a:t>
              </a:r>
            </a:p>
          </p:txBody>
        </p:sp>
      </p:grpSp>
    </p:spTree>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738377" y="796167"/>
            <a:ext cx="8811247" cy="7930122"/>
          </a:xfrm>
          <a:custGeom>
            <a:avLst/>
            <a:gdLst/>
            <a:ahLst/>
            <a:cxnLst/>
            <a:rect l="l" t="t" r="r" b="b"/>
            <a:pathLst>
              <a:path w="8811247" h="7930122">
                <a:moveTo>
                  <a:pt x="0" y="0"/>
                </a:moveTo>
                <a:lnTo>
                  <a:pt x="8811246" y="0"/>
                </a:lnTo>
                <a:lnTo>
                  <a:pt x="8811246" y="7930122"/>
                </a:lnTo>
                <a:lnTo>
                  <a:pt x="0" y="7930122"/>
                </a:lnTo>
                <a:lnTo>
                  <a:pt x="0" y="0"/>
                </a:lnTo>
                <a:close/>
              </a:path>
            </a:pathLst>
          </a:custGeom>
          <a:blipFill>
            <a:blip r:embed="rId2">
              <a:alphaModFix amt="5000"/>
            </a:blip>
            <a:stretch>
              <a:fillRect/>
            </a:stretch>
          </a:blipFill>
        </p:spPr>
      </p:sp>
      <p:sp>
        <p:nvSpPr>
          <p:cNvPr id="3" name="Freeform 3"/>
          <p:cNvSpPr/>
          <p:nvPr/>
        </p:nvSpPr>
        <p:spPr>
          <a:xfrm>
            <a:off x="11857744" y="7214105"/>
            <a:ext cx="4666525" cy="1603521"/>
          </a:xfrm>
          <a:custGeom>
            <a:avLst/>
            <a:gdLst/>
            <a:ahLst/>
            <a:cxnLst/>
            <a:rect l="l" t="t" r="r" b="b"/>
            <a:pathLst>
              <a:path w="4666525" h="1603521">
                <a:moveTo>
                  <a:pt x="0" y="0"/>
                </a:moveTo>
                <a:lnTo>
                  <a:pt x="4666524" y="0"/>
                </a:lnTo>
                <a:lnTo>
                  <a:pt x="4666524" y="1603521"/>
                </a:lnTo>
                <a:lnTo>
                  <a:pt x="0" y="1603521"/>
                </a:lnTo>
                <a:lnTo>
                  <a:pt x="0" y="0"/>
                </a:lnTo>
                <a:close/>
              </a:path>
            </a:pathLst>
          </a:custGeom>
          <a:blipFill>
            <a:blip r:embed="rId3"/>
            <a:stretch>
              <a:fillRect t="-2019" b="-2019"/>
            </a:stretch>
          </a:blipFill>
        </p:spPr>
      </p:sp>
      <p:sp>
        <p:nvSpPr>
          <p:cNvPr id="4" name="Freeform 4"/>
          <p:cNvSpPr/>
          <p:nvPr/>
        </p:nvSpPr>
        <p:spPr>
          <a:xfrm>
            <a:off x="6849423" y="7214105"/>
            <a:ext cx="4713134" cy="1599443"/>
          </a:xfrm>
          <a:custGeom>
            <a:avLst/>
            <a:gdLst/>
            <a:ahLst/>
            <a:cxnLst/>
            <a:rect l="l" t="t" r="r" b="b"/>
            <a:pathLst>
              <a:path w="4713134" h="1599443">
                <a:moveTo>
                  <a:pt x="0" y="0"/>
                </a:moveTo>
                <a:lnTo>
                  <a:pt x="4713134" y="0"/>
                </a:lnTo>
                <a:lnTo>
                  <a:pt x="4713134" y="1599443"/>
                </a:lnTo>
                <a:lnTo>
                  <a:pt x="0" y="1599443"/>
                </a:lnTo>
                <a:lnTo>
                  <a:pt x="0" y="0"/>
                </a:lnTo>
                <a:close/>
              </a:path>
            </a:pathLst>
          </a:custGeom>
          <a:blipFill>
            <a:blip r:embed="rId4"/>
            <a:stretch>
              <a:fillRect t="-4950" b="-4695"/>
            </a:stretch>
          </a:blipFill>
        </p:spPr>
      </p:sp>
      <p:sp>
        <p:nvSpPr>
          <p:cNvPr id="5" name="Freeform 5"/>
          <p:cNvSpPr/>
          <p:nvPr/>
        </p:nvSpPr>
        <p:spPr>
          <a:xfrm>
            <a:off x="7053039" y="5108344"/>
            <a:ext cx="4181921" cy="1882546"/>
          </a:xfrm>
          <a:custGeom>
            <a:avLst/>
            <a:gdLst/>
            <a:ahLst/>
            <a:cxnLst/>
            <a:rect l="l" t="t" r="r" b="b"/>
            <a:pathLst>
              <a:path w="4181921" h="1882546">
                <a:moveTo>
                  <a:pt x="0" y="0"/>
                </a:moveTo>
                <a:lnTo>
                  <a:pt x="4181922" y="0"/>
                </a:lnTo>
                <a:lnTo>
                  <a:pt x="4181922" y="1882546"/>
                </a:lnTo>
                <a:lnTo>
                  <a:pt x="0" y="1882546"/>
                </a:lnTo>
                <a:lnTo>
                  <a:pt x="0" y="0"/>
                </a:lnTo>
                <a:close/>
              </a:path>
            </a:pathLst>
          </a:custGeom>
          <a:blipFill>
            <a:blip r:embed="rId5"/>
            <a:stretch>
              <a:fillRect l="-9305" t="-12871" r="-6288" b="-22974"/>
            </a:stretch>
          </a:blipFill>
        </p:spPr>
      </p:sp>
      <p:sp>
        <p:nvSpPr>
          <p:cNvPr id="6" name="Freeform 6"/>
          <p:cNvSpPr/>
          <p:nvPr/>
        </p:nvSpPr>
        <p:spPr>
          <a:xfrm>
            <a:off x="1763732" y="5108344"/>
            <a:ext cx="4914483" cy="1698310"/>
          </a:xfrm>
          <a:custGeom>
            <a:avLst/>
            <a:gdLst/>
            <a:ahLst/>
            <a:cxnLst/>
            <a:rect l="l" t="t" r="r" b="b"/>
            <a:pathLst>
              <a:path w="4914483" h="1698310">
                <a:moveTo>
                  <a:pt x="0" y="0"/>
                </a:moveTo>
                <a:lnTo>
                  <a:pt x="4914483" y="0"/>
                </a:lnTo>
                <a:lnTo>
                  <a:pt x="4914483" y="1698310"/>
                </a:lnTo>
                <a:lnTo>
                  <a:pt x="0" y="1698310"/>
                </a:lnTo>
                <a:lnTo>
                  <a:pt x="0" y="0"/>
                </a:lnTo>
                <a:close/>
              </a:path>
            </a:pathLst>
          </a:custGeom>
          <a:blipFill>
            <a:blip r:embed="rId6"/>
            <a:stretch>
              <a:fillRect/>
            </a:stretch>
          </a:blipFill>
        </p:spPr>
      </p:sp>
      <p:sp>
        <p:nvSpPr>
          <p:cNvPr id="7" name="Freeform 7"/>
          <p:cNvSpPr/>
          <p:nvPr/>
        </p:nvSpPr>
        <p:spPr>
          <a:xfrm>
            <a:off x="1887711" y="7214105"/>
            <a:ext cx="4666525" cy="1603521"/>
          </a:xfrm>
          <a:custGeom>
            <a:avLst/>
            <a:gdLst/>
            <a:ahLst/>
            <a:cxnLst/>
            <a:rect l="l" t="t" r="r" b="b"/>
            <a:pathLst>
              <a:path w="4666525" h="1603521">
                <a:moveTo>
                  <a:pt x="0" y="0"/>
                </a:moveTo>
                <a:lnTo>
                  <a:pt x="4666525" y="0"/>
                </a:lnTo>
                <a:lnTo>
                  <a:pt x="4666525" y="1603521"/>
                </a:lnTo>
                <a:lnTo>
                  <a:pt x="0" y="1603521"/>
                </a:lnTo>
                <a:lnTo>
                  <a:pt x="0" y="0"/>
                </a:lnTo>
                <a:close/>
              </a:path>
            </a:pathLst>
          </a:custGeom>
          <a:blipFill>
            <a:blip r:embed="rId7"/>
            <a:stretch>
              <a:fillRect l="-19588" t="-50119" b="-31750"/>
            </a:stretch>
          </a:blipFill>
        </p:spPr>
      </p:sp>
      <p:sp>
        <p:nvSpPr>
          <p:cNvPr id="8" name="Freeform 8"/>
          <p:cNvSpPr/>
          <p:nvPr/>
        </p:nvSpPr>
        <p:spPr>
          <a:xfrm>
            <a:off x="8533943" y="2970619"/>
            <a:ext cx="2379872" cy="2582149"/>
          </a:xfrm>
          <a:custGeom>
            <a:avLst/>
            <a:gdLst/>
            <a:ahLst/>
            <a:cxnLst/>
            <a:rect l="l" t="t" r="r" b="b"/>
            <a:pathLst>
              <a:path w="2379872" h="2582149">
                <a:moveTo>
                  <a:pt x="0" y="0"/>
                </a:moveTo>
                <a:lnTo>
                  <a:pt x="2379872" y="0"/>
                </a:lnTo>
                <a:lnTo>
                  <a:pt x="2379872" y="2582150"/>
                </a:lnTo>
                <a:lnTo>
                  <a:pt x="0" y="2582150"/>
                </a:lnTo>
                <a:lnTo>
                  <a:pt x="0" y="0"/>
                </a:lnTo>
                <a:close/>
              </a:path>
            </a:pathLst>
          </a:custGeom>
          <a:blipFill>
            <a:blip r:embed="rId8"/>
            <a:stretch>
              <a:fillRect l="-20701" r="-24151"/>
            </a:stretch>
          </a:blipFill>
        </p:spPr>
      </p:sp>
      <p:sp>
        <p:nvSpPr>
          <p:cNvPr id="9" name="Freeform 9"/>
          <p:cNvSpPr/>
          <p:nvPr/>
        </p:nvSpPr>
        <p:spPr>
          <a:xfrm>
            <a:off x="12208655" y="5434988"/>
            <a:ext cx="4315613" cy="1356028"/>
          </a:xfrm>
          <a:custGeom>
            <a:avLst/>
            <a:gdLst/>
            <a:ahLst/>
            <a:cxnLst/>
            <a:rect l="l" t="t" r="r" b="b"/>
            <a:pathLst>
              <a:path w="4315613" h="1356028">
                <a:moveTo>
                  <a:pt x="0" y="0"/>
                </a:moveTo>
                <a:lnTo>
                  <a:pt x="4315613" y="0"/>
                </a:lnTo>
                <a:lnTo>
                  <a:pt x="4315613" y="1356028"/>
                </a:lnTo>
                <a:lnTo>
                  <a:pt x="0" y="1356028"/>
                </a:lnTo>
                <a:lnTo>
                  <a:pt x="0" y="0"/>
                </a:lnTo>
                <a:close/>
              </a:path>
            </a:pathLst>
          </a:custGeom>
          <a:blipFill>
            <a:blip r:embed="rId9"/>
            <a:stretch>
              <a:fillRect/>
            </a:stretch>
          </a:blipFill>
        </p:spPr>
      </p:sp>
      <p:sp>
        <p:nvSpPr>
          <p:cNvPr id="10" name="TextBox 10"/>
          <p:cNvSpPr txBox="1"/>
          <p:nvPr/>
        </p:nvSpPr>
        <p:spPr>
          <a:xfrm>
            <a:off x="0" y="2303869"/>
            <a:ext cx="18288000" cy="523875"/>
          </a:xfrm>
          <a:prstGeom prst="rect">
            <a:avLst/>
          </a:prstGeom>
        </p:spPr>
        <p:txBody>
          <a:bodyPr lIns="0" tIns="0" rIns="0" bIns="0" rtlCol="0" anchor="t">
            <a:spAutoFit/>
          </a:bodyPr>
          <a:lstStyle/>
          <a:p>
            <a:pPr algn="ctr">
              <a:lnSpc>
                <a:spcPts val="4200"/>
              </a:lnSpc>
              <a:spcBef>
                <a:spcPct val="0"/>
              </a:spcBef>
            </a:pPr>
            <a:r>
              <a:rPr lang="en-US" sz="3000" b="1">
                <a:solidFill>
                  <a:srgbClr val="48C4F2"/>
                </a:solidFill>
                <a:latin typeface="Lato Bold"/>
                <a:ea typeface="Lato Bold"/>
                <a:cs typeface="Lato Bold"/>
                <a:sym typeface="Lato Bold"/>
              </a:rPr>
              <a:t>BANKING SECTOR</a:t>
            </a:r>
          </a:p>
        </p:txBody>
      </p:sp>
      <p:sp>
        <p:nvSpPr>
          <p:cNvPr id="11" name="Freeform 11"/>
          <p:cNvSpPr/>
          <p:nvPr/>
        </p:nvSpPr>
        <p:spPr>
          <a:xfrm>
            <a:off x="11857744" y="3656259"/>
            <a:ext cx="4666525" cy="1201278"/>
          </a:xfrm>
          <a:custGeom>
            <a:avLst/>
            <a:gdLst/>
            <a:ahLst/>
            <a:cxnLst/>
            <a:rect l="l" t="t" r="r" b="b"/>
            <a:pathLst>
              <a:path w="4666525" h="1201278">
                <a:moveTo>
                  <a:pt x="0" y="0"/>
                </a:moveTo>
                <a:lnTo>
                  <a:pt x="4666524" y="0"/>
                </a:lnTo>
                <a:lnTo>
                  <a:pt x="4666524" y="1201278"/>
                </a:lnTo>
                <a:lnTo>
                  <a:pt x="0" y="1201278"/>
                </a:lnTo>
                <a:lnTo>
                  <a:pt x="0" y="0"/>
                </a:lnTo>
                <a:close/>
              </a:path>
            </a:pathLst>
          </a:custGeom>
          <a:blipFill>
            <a:blip r:embed="rId10"/>
            <a:stretch>
              <a:fillRect t="-43281" b="-35897"/>
            </a:stretch>
          </a:blipFill>
        </p:spPr>
      </p:sp>
      <p:grpSp>
        <p:nvGrpSpPr>
          <p:cNvPr id="12" name="Group 12"/>
          <p:cNvGrpSpPr/>
          <p:nvPr/>
        </p:nvGrpSpPr>
        <p:grpSpPr>
          <a:xfrm>
            <a:off x="3618231" y="1028700"/>
            <a:ext cx="11484143" cy="1198969"/>
            <a:chOff x="0" y="0"/>
            <a:chExt cx="15312191" cy="1598626"/>
          </a:xfrm>
        </p:grpSpPr>
        <p:sp>
          <p:nvSpPr>
            <p:cNvPr id="13" name="AutoShape 13"/>
            <p:cNvSpPr/>
            <p:nvPr/>
          </p:nvSpPr>
          <p:spPr>
            <a:xfrm>
              <a:off x="4232869" y="1547826"/>
              <a:ext cx="6846452" cy="0"/>
            </a:xfrm>
            <a:prstGeom prst="line">
              <a:avLst/>
            </a:prstGeom>
            <a:ln w="101600" cap="flat">
              <a:solidFill>
                <a:srgbClr val="022046"/>
              </a:solidFill>
              <a:prstDash val="solid"/>
              <a:headEnd type="none" w="sm" len="sm"/>
              <a:tailEnd type="none" w="sm" len="sm"/>
            </a:ln>
          </p:spPr>
        </p:sp>
        <p:sp>
          <p:nvSpPr>
            <p:cNvPr id="14" name="TextBox 14"/>
            <p:cNvSpPr txBox="1"/>
            <p:nvPr/>
          </p:nvSpPr>
          <p:spPr>
            <a:xfrm>
              <a:off x="3420933" y="-123825"/>
              <a:ext cx="11891258" cy="1424100"/>
            </a:xfrm>
            <a:prstGeom prst="rect">
              <a:avLst/>
            </a:prstGeom>
          </p:spPr>
          <p:txBody>
            <a:bodyPr lIns="0" tIns="0" rIns="0" bIns="0" rtlCol="0" anchor="t">
              <a:spAutoFit/>
            </a:bodyPr>
            <a:lstStyle/>
            <a:p>
              <a:pPr algn="l">
                <a:lnSpc>
                  <a:spcPts val="8998"/>
                </a:lnSpc>
                <a:spcBef>
                  <a:spcPct val="0"/>
                </a:spcBef>
              </a:pPr>
              <a:r>
                <a:rPr lang="en-US" sz="6427" b="1">
                  <a:solidFill>
                    <a:srgbClr val="022046"/>
                  </a:solidFill>
                  <a:latin typeface="Lato Bold"/>
                  <a:ea typeface="Lato Bold"/>
                  <a:cs typeface="Lato Bold"/>
                  <a:sym typeface="Lato Bold"/>
                </a:rPr>
                <a:t>PRESTIGIOUS CLIENTS</a:t>
              </a:r>
            </a:p>
          </p:txBody>
        </p:sp>
        <p:sp>
          <p:nvSpPr>
            <p:cNvPr id="15" name="TextBox 15"/>
            <p:cNvSpPr txBox="1"/>
            <p:nvPr/>
          </p:nvSpPr>
          <p:spPr>
            <a:xfrm>
              <a:off x="0" y="-123825"/>
              <a:ext cx="3420933" cy="1422638"/>
            </a:xfrm>
            <a:prstGeom prst="rect">
              <a:avLst/>
            </a:prstGeom>
          </p:spPr>
          <p:txBody>
            <a:bodyPr lIns="0" tIns="0" rIns="0" bIns="0" rtlCol="0" anchor="t">
              <a:spAutoFit/>
            </a:bodyPr>
            <a:lstStyle/>
            <a:p>
              <a:pPr algn="l">
                <a:lnSpc>
                  <a:spcPts val="8998"/>
                </a:lnSpc>
                <a:spcBef>
                  <a:spcPct val="0"/>
                </a:spcBef>
              </a:pPr>
              <a:r>
                <a:rPr lang="en-US" sz="6427" b="1">
                  <a:solidFill>
                    <a:srgbClr val="48C4F2"/>
                  </a:solidFill>
                  <a:latin typeface="Lato Bold"/>
                  <a:ea typeface="Lato Bold"/>
                  <a:cs typeface="Lato Bold"/>
                  <a:sym typeface="Lato Bold"/>
                </a:rPr>
                <a:t>SOME </a:t>
              </a:r>
            </a:p>
          </p:txBody>
        </p:sp>
      </p:grpSp>
      <p:sp>
        <p:nvSpPr>
          <p:cNvPr id="16" name="Freeform 16"/>
          <p:cNvSpPr/>
          <p:nvPr/>
        </p:nvSpPr>
        <p:spPr>
          <a:xfrm>
            <a:off x="1887711" y="3554155"/>
            <a:ext cx="4666525" cy="1146738"/>
          </a:xfrm>
          <a:custGeom>
            <a:avLst/>
            <a:gdLst/>
            <a:ahLst/>
            <a:cxnLst/>
            <a:rect l="l" t="t" r="r" b="b"/>
            <a:pathLst>
              <a:path w="4666525" h="1146738">
                <a:moveTo>
                  <a:pt x="0" y="0"/>
                </a:moveTo>
                <a:lnTo>
                  <a:pt x="4666525" y="0"/>
                </a:lnTo>
                <a:lnTo>
                  <a:pt x="4666525" y="1146738"/>
                </a:lnTo>
                <a:lnTo>
                  <a:pt x="0" y="1146738"/>
                </a:lnTo>
                <a:lnTo>
                  <a:pt x="0" y="0"/>
                </a:lnTo>
                <a:close/>
              </a:path>
            </a:pathLst>
          </a:custGeom>
          <a:blipFill>
            <a:blip r:embed="rId11"/>
            <a:stretch>
              <a:fillRect r="-1334"/>
            </a:stretch>
          </a:blipFill>
        </p:spPr>
      </p:sp>
    </p:spTree>
  </p:cSld>
  <p:clrMapOvr>
    <a:masterClrMapping/>
  </p:clrMapOvr>
  <p:transition spd="slow">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0312" r="-20312"/>
            </a:stretch>
          </a:blipFill>
        </p:spPr>
      </p:sp>
      <p:grpSp>
        <p:nvGrpSpPr>
          <p:cNvPr id="3" name="Group 3"/>
          <p:cNvGrpSpPr/>
          <p:nvPr/>
        </p:nvGrpSpPr>
        <p:grpSpPr>
          <a:xfrm>
            <a:off x="0" y="0"/>
            <a:ext cx="1472412" cy="10287000"/>
            <a:chOff x="0" y="0"/>
            <a:chExt cx="387796" cy="2709333"/>
          </a:xfrm>
        </p:grpSpPr>
        <p:sp>
          <p:nvSpPr>
            <p:cNvPr id="4" name="Freeform 4"/>
            <p:cNvSpPr/>
            <p:nvPr/>
          </p:nvSpPr>
          <p:spPr>
            <a:xfrm>
              <a:off x="0" y="0"/>
              <a:ext cx="387796" cy="2709333"/>
            </a:xfrm>
            <a:custGeom>
              <a:avLst/>
              <a:gdLst/>
              <a:ahLst/>
              <a:cxnLst/>
              <a:rect l="l" t="t" r="r" b="b"/>
              <a:pathLst>
                <a:path w="387796" h="2709333">
                  <a:moveTo>
                    <a:pt x="0" y="0"/>
                  </a:moveTo>
                  <a:lnTo>
                    <a:pt x="387796" y="0"/>
                  </a:lnTo>
                  <a:lnTo>
                    <a:pt x="387796" y="2709333"/>
                  </a:lnTo>
                  <a:lnTo>
                    <a:pt x="0" y="2709333"/>
                  </a:lnTo>
                  <a:close/>
                </a:path>
              </a:pathLst>
            </a:custGeom>
            <a:solidFill>
              <a:srgbClr val="022046"/>
            </a:solidFill>
          </p:spPr>
        </p:sp>
        <p:sp>
          <p:nvSpPr>
            <p:cNvPr id="5" name="TextBox 5"/>
            <p:cNvSpPr txBox="1"/>
            <p:nvPr/>
          </p:nvSpPr>
          <p:spPr>
            <a:xfrm>
              <a:off x="0" y="-47625"/>
              <a:ext cx="387796" cy="2756958"/>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8892270" y="9623245"/>
            <a:ext cx="1646009" cy="411502"/>
          </a:xfrm>
          <a:custGeom>
            <a:avLst/>
            <a:gdLst/>
            <a:ahLst/>
            <a:cxnLst/>
            <a:rect l="l" t="t" r="r" b="b"/>
            <a:pathLst>
              <a:path w="1646009" h="411502">
                <a:moveTo>
                  <a:pt x="0" y="0"/>
                </a:moveTo>
                <a:lnTo>
                  <a:pt x="1646009" y="0"/>
                </a:lnTo>
                <a:lnTo>
                  <a:pt x="1646009" y="411503"/>
                </a:lnTo>
                <a:lnTo>
                  <a:pt x="0" y="411503"/>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grpSp>
        <p:nvGrpSpPr>
          <p:cNvPr id="7" name="Group 7"/>
          <p:cNvGrpSpPr/>
          <p:nvPr/>
        </p:nvGrpSpPr>
        <p:grpSpPr>
          <a:xfrm>
            <a:off x="2412578" y="2339418"/>
            <a:ext cx="14846722" cy="6584170"/>
            <a:chOff x="0" y="0"/>
            <a:chExt cx="19795630" cy="8778893"/>
          </a:xfrm>
        </p:grpSpPr>
        <p:sp>
          <p:nvSpPr>
            <p:cNvPr id="8" name="TextBox 8"/>
            <p:cNvSpPr txBox="1"/>
            <p:nvPr/>
          </p:nvSpPr>
          <p:spPr>
            <a:xfrm>
              <a:off x="0" y="-57150"/>
              <a:ext cx="9614679" cy="8836043"/>
            </a:xfrm>
            <a:prstGeom prst="rect">
              <a:avLst/>
            </a:prstGeom>
          </p:spPr>
          <p:txBody>
            <a:bodyPr lIns="0" tIns="0" rIns="0" bIns="0" rtlCol="0" anchor="t">
              <a:spAutoFit/>
            </a:bodyPr>
            <a:lstStyle/>
            <a:p>
              <a:pPr marL="474979" lvl="1" indent="-237490" algn="l">
                <a:lnSpc>
                  <a:spcPts val="3079"/>
                </a:lnSpc>
                <a:buFont typeface="Arial"/>
                <a:buChar char="•"/>
              </a:pPr>
              <a:r>
                <a:rPr lang="en-US" sz="2199">
                  <a:solidFill>
                    <a:srgbClr val="000000"/>
                  </a:solidFill>
                  <a:latin typeface="Poppins"/>
                  <a:ea typeface="Poppins"/>
                  <a:cs typeface="Poppins"/>
                  <a:sym typeface="Poppins"/>
                </a:rPr>
                <a:t>ITPO (India Trade Promotion Organization) Pragati Maidan</a:t>
              </a:r>
            </a:p>
            <a:p>
              <a:pPr marL="474979" lvl="1" indent="-237490" algn="l">
                <a:lnSpc>
                  <a:spcPts val="3079"/>
                </a:lnSpc>
                <a:buFont typeface="Arial"/>
                <a:buChar char="•"/>
              </a:pPr>
              <a:r>
                <a:rPr lang="en-US" sz="2199">
                  <a:solidFill>
                    <a:srgbClr val="000000"/>
                  </a:solidFill>
                  <a:latin typeface="Poppins"/>
                  <a:ea typeface="Poppins"/>
                  <a:cs typeface="Poppins"/>
                  <a:sym typeface="Poppins"/>
                </a:rPr>
                <a:t>HAFED State of Haryana Government India.</a:t>
              </a:r>
            </a:p>
            <a:p>
              <a:pPr marL="474979" lvl="1" indent="-237490" algn="l">
                <a:lnSpc>
                  <a:spcPts val="3079"/>
                </a:lnSpc>
                <a:buFont typeface="Arial"/>
                <a:buChar char="•"/>
              </a:pPr>
              <a:r>
                <a:rPr lang="en-US" sz="2199">
                  <a:solidFill>
                    <a:srgbClr val="000000"/>
                  </a:solidFill>
                  <a:latin typeface="Poppins"/>
                  <a:ea typeface="Poppins"/>
                  <a:cs typeface="Poppins"/>
                  <a:sym typeface="Poppins"/>
                </a:rPr>
                <a:t>NTA (National Testing Agency) in Uttar Pradesh.</a:t>
              </a:r>
            </a:p>
            <a:p>
              <a:pPr marL="474979" lvl="1" indent="-237490" algn="l">
                <a:lnSpc>
                  <a:spcPts val="3079"/>
                </a:lnSpc>
                <a:buFont typeface="Arial"/>
                <a:buChar char="•"/>
              </a:pPr>
              <a:r>
                <a:rPr lang="en-US" sz="2199">
                  <a:solidFill>
                    <a:srgbClr val="000000"/>
                  </a:solidFill>
                  <a:latin typeface="Poppins"/>
                  <a:ea typeface="Poppins"/>
                  <a:cs typeface="Poppins"/>
                  <a:sym typeface="Poppins"/>
                </a:rPr>
                <a:t>All India Institute of Medical Sciences New Delhi.</a:t>
              </a:r>
            </a:p>
            <a:p>
              <a:pPr marL="474979" lvl="1" indent="-237490" algn="l">
                <a:lnSpc>
                  <a:spcPts val="3079"/>
                </a:lnSpc>
                <a:buFont typeface="Arial"/>
                <a:buChar char="•"/>
              </a:pPr>
              <a:r>
                <a:rPr lang="en-US" sz="2199">
                  <a:solidFill>
                    <a:srgbClr val="000000"/>
                  </a:solidFill>
                  <a:latin typeface="Poppins"/>
                  <a:ea typeface="Poppins"/>
                  <a:cs typeface="Poppins"/>
                  <a:sym typeface="Poppins"/>
                </a:rPr>
                <a:t>Trauma Centre AIIMS</a:t>
              </a:r>
            </a:p>
            <a:p>
              <a:pPr marL="474979" lvl="1" indent="-237490" algn="l">
                <a:lnSpc>
                  <a:spcPts val="3079"/>
                </a:lnSpc>
                <a:buFont typeface="Arial"/>
                <a:buChar char="•"/>
              </a:pPr>
              <a:r>
                <a:rPr lang="en-US" sz="2199">
                  <a:solidFill>
                    <a:srgbClr val="000000"/>
                  </a:solidFill>
                  <a:latin typeface="Poppins"/>
                  <a:ea typeface="Poppins"/>
                  <a:cs typeface="Poppins"/>
                  <a:sym typeface="Poppins"/>
                </a:rPr>
                <a:t>Delhi Universities in India</a:t>
              </a:r>
            </a:p>
            <a:p>
              <a:pPr marL="474979" lvl="1" indent="-237490" algn="l">
                <a:lnSpc>
                  <a:spcPts val="3079"/>
                </a:lnSpc>
                <a:buFont typeface="Arial"/>
                <a:buChar char="•"/>
              </a:pPr>
              <a:r>
                <a:rPr lang="en-US" sz="2199">
                  <a:solidFill>
                    <a:srgbClr val="000000"/>
                  </a:solidFill>
                  <a:latin typeface="Poppins"/>
                  <a:ea typeface="Poppins"/>
                  <a:cs typeface="Poppins"/>
                  <a:sym typeface="Poppins"/>
                </a:rPr>
                <a:t>Delhi Cantonment Cantt (Defence Area) New Delhi.</a:t>
              </a:r>
            </a:p>
            <a:p>
              <a:pPr marL="474979" lvl="1" indent="-237490" algn="l">
                <a:lnSpc>
                  <a:spcPts val="3079"/>
                </a:lnSpc>
                <a:buFont typeface="Arial"/>
                <a:buChar char="•"/>
              </a:pPr>
              <a:r>
                <a:rPr lang="en-US" sz="2199">
                  <a:solidFill>
                    <a:srgbClr val="000000"/>
                  </a:solidFill>
                  <a:latin typeface="Poppins"/>
                  <a:ea typeface="Poppins"/>
                  <a:cs typeface="Poppins"/>
                  <a:sym typeface="Poppins"/>
                </a:rPr>
                <a:t>PWD Rest Houses </a:t>
              </a:r>
            </a:p>
            <a:p>
              <a:pPr marL="474979" lvl="1" indent="-237490" algn="l">
                <a:lnSpc>
                  <a:spcPts val="3079"/>
                </a:lnSpc>
                <a:buFont typeface="Arial"/>
                <a:buChar char="•"/>
              </a:pPr>
              <a:r>
                <a:rPr lang="en-US" sz="2199">
                  <a:solidFill>
                    <a:srgbClr val="000000"/>
                  </a:solidFill>
                  <a:latin typeface="Poppins"/>
                  <a:ea typeface="Poppins"/>
                  <a:cs typeface="Poppins"/>
                  <a:sym typeface="Poppins"/>
                </a:rPr>
                <a:t>DFCCIL </a:t>
              </a:r>
            </a:p>
            <a:p>
              <a:pPr marL="474979" lvl="1" indent="-237490" algn="l">
                <a:lnSpc>
                  <a:spcPts val="3079"/>
                </a:lnSpc>
                <a:buFont typeface="Arial"/>
                <a:buChar char="•"/>
              </a:pPr>
              <a:r>
                <a:rPr lang="en-US" sz="2199">
                  <a:solidFill>
                    <a:srgbClr val="000000"/>
                  </a:solidFill>
                  <a:latin typeface="Poppins"/>
                  <a:ea typeface="Poppins"/>
                  <a:cs typeface="Poppins"/>
                  <a:sym typeface="Poppins"/>
                </a:rPr>
                <a:t>Petronet LNG</a:t>
              </a:r>
            </a:p>
            <a:p>
              <a:pPr marL="474979" lvl="1" indent="-237490" algn="l">
                <a:lnSpc>
                  <a:spcPts val="3079"/>
                </a:lnSpc>
                <a:buFont typeface="Arial"/>
                <a:buChar char="•"/>
              </a:pPr>
              <a:r>
                <a:rPr lang="en-US" sz="2199">
                  <a:solidFill>
                    <a:srgbClr val="000000"/>
                  </a:solidFill>
                  <a:latin typeface="Poppins"/>
                  <a:ea typeface="Poppins"/>
                  <a:cs typeface="Poppins"/>
                  <a:sym typeface="Poppins"/>
                </a:rPr>
                <a:t>ONGC</a:t>
              </a:r>
            </a:p>
            <a:p>
              <a:pPr marL="474979" lvl="1" indent="-237490" algn="l">
                <a:lnSpc>
                  <a:spcPts val="3079"/>
                </a:lnSpc>
                <a:buFont typeface="Arial"/>
                <a:buChar char="•"/>
              </a:pPr>
              <a:r>
                <a:rPr lang="en-US" sz="2199">
                  <a:solidFill>
                    <a:srgbClr val="000000"/>
                  </a:solidFill>
                  <a:latin typeface="Poppins"/>
                  <a:ea typeface="Poppins"/>
                  <a:cs typeface="Poppins"/>
                  <a:sym typeface="Poppins"/>
                </a:rPr>
                <a:t>Adani Group</a:t>
              </a:r>
            </a:p>
            <a:p>
              <a:pPr marL="474979" lvl="1" indent="-237490" algn="l">
                <a:lnSpc>
                  <a:spcPts val="3079"/>
                </a:lnSpc>
                <a:buFont typeface="Arial"/>
                <a:buChar char="•"/>
              </a:pPr>
              <a:r>
                <a:rPr lang="en-US" sz="2199">
                  <a:solidFill>
                    <a:srgbClr val="000000"/>
                  </a:solidFill>
                  <a:latin typeface="Poppins"/>
                  <a:ea typeface="Poppins"/>
                  <a:cs typeface="Poppins"/>
                  <a:sym typeface="Poppins"/>
                </a:rPr>
                <a:t>Reliance Group</a:t>
              </a:r>
            </a:p>
            <a:p>
              <a:pPr marL="474979" lvl="1" indent="-237490" algn="l">
                <a:lnSpc>
                  <a:spcPts val="3079"/>
                </a:lnSpc>
                <a:buFont typeface="Arial"/>
                <a:buChar char="•"/>
              </a:pPr>
              <a:r>
                <a:rPr lang="en-US" sz="2199">
                  <a:solidFill>
                    <a:srgbClr val="000000"/>
                  </a:solidFill>
                  <a:latin typeface="Poppins"/>
                  <a:ea typeface="Poppins"/>
                  <a:cs typeface="Poppins"/>
                  <a:sym typeface="Poppins"/>
                </a:rPr>
                <a:t>L&amp;T Construction</a:t>
              </a:r>
            </a:p>
            <a:p>
              <a:pPr marL="474979" lvl="1" indent="-237490" algn="l">
                <a:lnSpc>
                  <a:spcPts val="3079"/>
                </a:lnSpc>
                <a:buFont typeface="Arial"/>
                <a:buChar char="•"/>
              </a:pPr>
              <a:r>
                <a:rPr lang="en-US" sz="2199">
                  <a:solidFill>
                    <a:srgbClr val="000000"/>
                  </a:solidFill>
                  <a:latin typeface="Poppins"/>
                  <a:ea typeface="Poppins"/>
                  <a:cs typeface="Poppins"/>
                  <a:sym typeface="Poppins"/>
                </a:rPr>
                <a:t>Shapoorji Pallonji</a:t>
              </a:r>
            </a:p>
          </p:txBody>
        </p:sp>
        <p:sp>
          <p:nvSpPr>
            <p:cNvPr id="9" name="TextBox 9"/>
            <p:cNvSpPr txBox="1"/>
            <p:nvPr/>
          </p:nvSpPr>
          <p:spPr>
            <a:xfrm>
              <a:off x="10408974" y="-57150"/>
              <a:ext cx="9386655" cy="8836043"/>
            </a:xfrm>
            <a:prstGeom prst="rect">
              <a:avLst/>
            </a:prstGeom>
          </p:spPr>
          <p:txBody>
            <a:bodyPr lIns="0" tIns="0" rIns="0" bIns="0" rtlCol="0" anchor="t">
              <a:spAutoFit/>
            </a:bodyPr>
            <a:lstStyle/>
            <a:p>
              <a:pPr marL="474979" lvl="1" indent="-237490" algn="l">
                <a:lnSpc>
                  <a:spcPts val="3079"/>
                </a:lnSpc>
                <a:buFont typeface="Arial"/>
                <a:buChar char="•"/>
              </a:pPr>
              <a:r>
                <a:rPr lang="en-US" sz="2199">
                  <a:solidFill>
                    <a:srgbClr val="000000"/>
                  </a:solidFill>
                  <a:latin typeface="Poppins"/>
                  <a:ea typeface="Poppins"/>
                  <a:cs typeface="Poppins"/>
                  <a:sym typeface="Poppins"/>
                </a:rPr>
                <a:t>EFCON Constructions</a:t>
              </a:r>
            </a:p>
            <a:p>
              <a:pPr marL="474979" lvl="1" indent="-237490" algn="l">
                <a:lnSpc>
                  <a:spcPts val="3079"/>
                </a:lnSpc>
                <a:buFont typeface="Arial"/>
                <a:buChar char="•"/>
              </a:pPr>
              <a:r>
                <a:rPr lang="en-US" sz="2199">
                  <a:solidFill>
                    <a:srgbClr val="000000"/>
                  </a:solidFill>
                  <a:latin typeface="Poppins"/>
                  <a:ea typeface="Poppins"/>
                  <a:cs typeface="Poppins"/>
                  <a:sym typeface="Poppins"/>
                </a:rPr>
                <a:t>BHEL</a:t>
              </a:r>
            </a:p>
            <a:p>
              <a:pPr marL="474979" lvl="1" indent="-237490" algn="l">
                <a:lnSpc>
                  <a:spcPts val="3079"/>
                </a:lnSpc>
                <a:buFont typeface="Arial"/>
                <a:buChar char="•"/>
              </a:pPr>
              <a:r>
                <a:rPr lang="en-US" sz="2199">
                  <a:solidFill>
                    <a:srgbClr val="000000"/>
                  </a:solidFill>
                  <a:latin typeface="Poppins"/>
                  <a:ea typeface="Poppins"/>
                  <a:cs typeface="Poppins"/>
                  <a:sym typeface="Poppins"/>
                </a:rPr>
                <a:t>Keller ground engineering India private limited,</a:t>
              </a:r>
            </a:p>
            <a:p>
              <a:pPr marL="474979" lvl="1" indent="-237490" algn="l">
                <a:lnSpc>
                  <a:spcPts val="3079"/>
                </a:lnSpc>
                <a:buFont typeface="Arial"/>
                <a:buChar char="•"/>
              </a:pPr>
              <a:r>
                <a:rPr lang="en-US" sz="2199">
                  <a:solidFill>
                    <a:srgbClr val="000000"/>
                  </a:solidFill>
                  <a:latin typeface="Poppins"/>
                  <a:ea typeface="Poppins"/>
                  <a:cs typeface="Poppins"/>
                  <a:sym typeface="Poppins"/>
                </a:rPr>
                <a:t>ITD Cementation (Italian – Thai Development Public Company Limited)</a:t>
              </a:r>
            </a:p>
            <a:p>
              <a:pPr marL="474979" lvl="1" indent="-237490" algn="l">
                <a:lnSpc>
                  <a:spcPts val="3079"/>
                </a:lnSpc>
                <a:buFont typeface="Arial"/>
                <a:buChar char="•"/>
              </a:pPr>
              <a:r>
                <a:rPr lang="en-US" sz="2199">
                  <a:solidFill>
                    <a:srgbClr val="000000"/>
                  </a:solidFill>
                  <a:latin typeface="Poppins"/>
                  <a:ea typeface="Poppins"/>
                  <a:cs typeface="Poppins"/>
                  <a:sym typeface="Poppins"/>
                </a:rPr>
                <a:t>SBI Academy</a:t>
              </a:r>
            </a:p>
            <a:p>
              <a:pPr marL="474979" lvl="1" indent="-237490" algn="l">
                <a:lnSpc>
                  <a:spcPts val="3079"/>
                </a:lnSpc>
                <a:buFont typeface="Arial"/>
                <a:buChar char="•"/>
              </a:pPr>
              <a:r>
                <a:rPr lang="en-US" sz="2199">
                  <a:solidFill>
                    <a:srgbClr val="000000"/>
                  </a:solidFill>
                  <a:latin typeface="Poppins"/>
                  <a:ea typeface="Poppins"/>
                  <a:cs typeface="Poppins"/>
                  <a:sym typeface="Poppins"/>
                </a:rPr>
                <a:t>HCL</a:t>
              </a:r>
            </a:p>
            <a:p>
              <a:pPr marL="474979" lvl="1" indent="-237490" algn="l">
                <a:lnSpc>
                  <a:spcPts val="3079"/>
                </a:lnSpc>
                <a:buFont typeface="Arial"/>
                <a:buChar char="•"/>
              </a:pPr>
              <a:r>
                <a:rPr lang="en-US" sz="2199">
                  <a:solidFill>
                    <a:srgbClr val="000000"/>
                  </a:solidFill>
                  <a:latin typeface="Poppins"/>
                  <a:ea typeface="Poppins"/>
                  <a:cs typeface="Poppins"/>
                  <a:sym typeface="Poppins"/>
                </a:rPr>
                <a:t>Indiabulls</a:t>
              </a:r>
            </a:p>
            <a:p>
              <a:pPr marL="474979" lvl="1" indent="-237490" algn="l">
                <a:lnSpc>
                  <a:spcPts val="3079"/>
                </a:lnSpc>
                <a:buFont typeface="Arial"/>
                <a:buChar char="•"/>
              </a:pPr>
              <a:r>
                <a:rPr lang="en-US" sz="2199">
                  <a:solidFill>
                    <a:srgbClr val="000000"/>
                  </a:solidFill>
                  <a:latin typeface="Poppins"/>
                  <a:ea typeface="Poppins"/>
                  <a:cs typeface="Poppins"/>
                  <a:sym typeface="Poppins"/>
                </a:rPr>
                <a:t>M3M</a:t>
              </a:r>
            </a:p>
            <a:p>
              <a:pPr marL="474979" lvl="1" indent="-237490" algn="l">
                <a:lnSpc>
                  <a:spcPts val="3079"/>
                </a:lnSpc>
                <a:buFont typeface="Arial"/>
                <a:buChar char="•"/>
              </a:pPr>
              <a:r>
                <a:rPr lang="en-US" sz="2199">
                  <a:solidFill>
                    <a:srgbClr val="000000"/>
                  </a:solidFill>
                  <a:latin typeface="Poppins"/>
                  <a:ea typeface="Poppins"/>
                  <a:cs typeface="Poppins"/>
                  <a:sym typeface="Poppins"/>
                </a:rPr>
                <a:t>Smart Wolrd</a:t>
              </a:r>
            </a:p>
            <a:p>
              <a:pPr marL="474979" lvl="1" indent="-237490" algn="l">
                <a:lnSpc>
                  <a:spcPts val="3079"/>
                </a:lnSpc>
                <a:buFont typeface="Arial"/>
                <a:buChar char="•"/>
              </a:pPr>
              <a:r>
                <a:rPr lang="en-US" sz="2199">
                  <a:solidFill>
                    <a:srgbClr val="000000"/>
                  </a:solidFill>
                  <a:latin typeface="Poppins"/>
                  <a:ea typeface="Poppins"/>
                  <a:cs typeface="Poppins"/>
                  <a:sym typeface="Poppins"/>
                </a:rPr>
                <a:t>Godrej Electric</a:t>
              </a:r>
            </a:p>
            <a:p>
              <a:pPr marL="474979" lvl="1" indent="-237490" algn="l">
                <a:lnSpc>
                  <a:spcPts val="3079"/>
                </a:lnSpc>
                <a:buFont typeface="Arial"/>
                <a:buChar char="•"/>
              </a:pPr>
              <a:r>
                <a:rPr lang="en-US" sz="2199">
                  <a:solidFill>
                    <a:srgbClr val="000000"/>
                  </a:solidFill>
                  <a:latin typeface="Poppins"/>
                  <a:ea typeface="Poppins"/>
                  <a:cs typeface="Poppins"/>
                  <a:sym typeface="Poppins"/>
                </a:rPr>
                <a:t>Satya Group</a:t>
              </a:r>
            </a:p>
            <a:p>
              <a:pPr marL="474979" lvl="1" indent="-237490" algn="l">
                <a:lnSpc>
                  <a:spcPts val="3079"/>
                </a:lnSpc>
                <a:buFont typeface="Arial"/>
                <a:buChar char="•"/>
              </a:pPr>
              <a:r>
                <a:rPr lang="en-US" sz="2199">
                  <a:solidFill>
                    <a:srgbClr val="000000"/>
                  </a:solidFill>
                  <a:latin typeface="Poppins"/>
                  <a:ea typeface="Poppins"/>
                  <a:cs typeface="Poppins"/>
                  <a:sym typeface="Poppins"/>
                </a:rPr>
                <a:t>Mahindra Technology</a:t>
              </a:r>
            </a:p>
            <a:p>
              <a:pPr marL="474979" lvl="1" indent="-237490" algn="l">
                <a:lnSpc>
                  <a:spcPts val="3079"/>
                </a:lnSpc>
                <a:buFont typeface="Arial"/>
                <a:buChar char="•"/>
              </a:pPr>
              <a:r>
                <a:rPr lang="en-US" sz="2199">
                  <a:solidFill>
                    <a:srgbClr val="000000"/>
                  </a:solidFill>
                  <a:latin typeface="Poppins"/>
                  <a:ea typeface="Poppins"/>
                  <a:cs typeface="Poppins"/>
                  <a:sym typeface="Poppins"/>
                </a:rPr>
                <a:t>Symphony </a:t>
              </a:r>
            </a:p>
            <a:p>
              <a:pPr marL="474979" lvl="1" indent="-237490" algn="l">
                <a:lnSpc>
                  <a:spcPts val="3079"/>
                </a:lnSpc>
                <a:buFont typeface="Arial"/>
                <a:buChar char="•"/>
              </a:pPr>
              <a:r>
                <a:rPr lang="en-US" sz="2199">
                  <a:solidFill>
                    <a:srgbClr val="000000"/>
                  </a:solidFill>
                  <a:latin typeface="Poppins"/>
                  <a:ea typeface="Poppins"/>
                  <a:cs typeface="Poppins"/>
                  <a:sym typeface="Poppins"/>
                </a:rPr>
                <a:t>SS Group</a:t>
              </a:r>
            </a:p>
            <a:p>
              <a:pPr marL="474979" lvl="1" indent="-237490" algn="l">
                <a:lnSpc>
                  <a:spcPts val="3079"/>
                </a:lnSpc>
                <a:buFont typeface="Arial"/>
                <a:buChar char="•"/>
              </a:pPr>
              <a:r>
                <a:rPr lang="en-US" sz="2199">
                  <a:solidFill>
                    <a:srgbClr val="000000"/>
                  </a:solidFill>
                  <a:latin typeface="Poppins"/>
                  <a:ea typeface="Poppins"/>
                  <a:cs typeface="Poppins"/>
                  <a:sym typeface="Poppins"/>
                </a:rPr>
                <a:t>Signature Global India Limited </a:t>
              </a:r>
            </a:p>
            <a:p>
              <a:pPr marL="474979" lvl="1" indent="-237490" algn="l">
                <a:lnSpc>
                  <a:spcPts val="3079"/>
                </a:lnSpc>
                <a:buFont typeface="Arial"/>
                <a:buChar char="•"/>
              </a:pPr>
              <a:r>
                <a:rPr lang="en-US" sz="2199">
                  <a:solidFill>
                    <a:srgbClr val="000000"/>
                  </a:solidFill>
                  <a:latin typeface="Poppins"/>
                  <a:ea typeface="Poppins"/>
                  <a:cs typeface="Poppins"/>
                  <a:sym typeface="Poppins"/>
                </a:rPr>
                <a:t>American Express DLF </a:t>
              </a:r>
            </a:p>
          </p:txBody>
        </p:sp>
      </p:grpSp>
      <p:sp>
        <p:nvSpPr>
          <p:cNvPr id="10" name="AutoShape 10"/>
          <p:cNvSpPr/>
          <p:nvPr/>
        </p:nvSpPr>
        <p:spPr>
          <a:xfrm>
            <a:off x="6755698" y="1701243"/>
            <a:ext cx="6160482" cy="0"/>
          </a:xfrm>
          <a:prstGeom prst="line">
            <a:avLst/>
          </a:prstGeom>
          <a:ln w="76200" cap="flat">
            <a:solidFill>
              <a:srgbClr val="022046"/>
            </a:solidFill>
            <a:prstDash val="solid"/>
            <a:headEnd type="none" w="sm" len="sm"/>
            <a:tailEnd type="none" w="sm" len="sm"/>
          </a:ln>
        </p:spPr>
      </p:sp>
      <p:grpSp>
        <p:nvGrpSpPr>
          <p:cNvPr id="11" name="Group 11"/>
          <p:cNvGrpSpPr/>
          <p:nvPr/>
        </p:nvGrpSpPr>
        <p:grpSpPr>
          <a:xfrm>
            <a:off x="3136173" y="538230"/>
            <a:ext cx="13399531" cy="980941"/>
            <a:chOff x="0" y="0"/>
            <a:chExt cx="17866042" cy="1307921"/>
          </a:xfrm>
        </p:grpSpPr>
        <p:sp>
          <p:nvSpPr>
            <p:cNvPr id="12" name="TextBox 12"/>
            <p:cNvSpPr txBox="1"/>
            <p:nvPr/>
          </p:nvSpPr>
          <p:spPr>
            <a:xfrm>
              <a:off x="3599601" y="-133350"/>
              <a:ext cx="14266440" cy="1441271"/>
            </a:xfrm>
            <a:prstGeom prst="rect">
              <a:avLst/>
            </a:prstGeom>
          </p:spPr>
          <p:txBody>
            <a:bodyPr lIns="0" tIns="0" rIns="0" bIns="0" rtlCol="0" anchor="t">
              <a:spAutoFit/>
            </a:bodyPr>
            <a:lstStyle/>
            <a:p>
              <a:pPr algn="l">
                <a:lnSpc>
                  <a:spcPts val="9051"/>
                </a:lnSpc>
                <a:spcBef>
                  <a:spcPct val="0"/>
                </a:spcBef>
              </a:pPr>
              <a:r>
                <a:rPr lang="en-US" sz="6465" b="1">
                  <a:solidFill>
                    <a:srgbClr val="022046"/>
                  </a:solidFill>
                  <a:latin typeface="Lato Bold"/>
                  <a:ea typeface="Lato Bold"/>
                  <a:cs typeface="Lato Bold"/>
                  <a:sym typeface="Lato Bold"/>
                </a:rPr>
                <a:t>PRESTIGIOUS CLIENTS LIST</a:t>
              </a:r>
            </a:p>
          </p:txBody>
        </p:sp>
        <p:sp>
          <p:nvSpPr>
            <p:cNvPr id="13" name="TextBox 13"/>
            <p:cNvSpPr txBox="1"/>
            <p:nvPr/>
          </p:nvSpPr>
          <p:spPr>
            <a:xfrm>
              <a:off x="0" y="-133350"/>
              <a:ext cx="4104237" cy="1439801"/>
            </a:xfrm>
            <a:prstGeom prst="rect">
              <a:avLst/>
            </a:prstGeom>
          </p:spPr>
          <p:txBody>
            <a:bodyPr lIns="0" tIns="0" rIns="0" bIns="0" rtlCol="0" anchor="t">
              <a:spAutoFit/>
            </a:bodyPr>
            <a:lstStyle/>
            <a:p>
              <a:pPr algn="l">
                <a:lnSpc>
                  <a:spcPts val="9051"/>
                </a:lnSpc>
                <a:spcBef>
                  <a:spcPct val="0"/>
                </a:spcBef>
              </a:pPr>
              <a:r>
                <a:rPr lang="en-US" sz="6465" b="1">
                  <a:solidFill>
                    <a:srgbClr val="48C4F2"/>
                  </a:solidFill>
                  <a:latin typeface="Lato Bold"/>
                  <a:ea typeface="Lato Bold"/>
                  <a:cs typeface="Lato Bold"/>
                  <a:sym typeface="Lato Bold"/>
                </a:rPr>
                <a:t>SOME </a:t>
              </a:r>
            </a:p>
          </p:txBody>
        </p:sp>
      </p:grpSp>
    </p:spTree>
  </p:cSld>
  <p:clrMapOvr>
    <a:masterClrMapping/>
  </p:clrMapOvr>
  <p:transition spd="slow">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738377" y="796167"/>
            <a:ext cx="8811247" cy="7930122"/>
          </a:xfrm>
          <a:custGeom>
            <a:avLst/>
            <a:gdLst/>
            <a:ahLst/>
            <a:cxnLst/>
            <a:rect l="l" t="t" r="r" b="b"/>
            <a:pathLst>
              <a:path w="8811247" h="7930122">
                <a:moveTo>
                  <a:pt x="0" y="0"/>
                </a:moveTo>
                <a:lnTo>
                  <a:pt x="8811246" y="0"/>
                </a:lnTo>
                <a:lnTo>
                  <a:pt x="8811246" y="7930122"/>
                </a:lnTo>
                <a:lnTo>
                  <a:pt x="0" y="7930122"/>
                </a:lnTo>
                <a:lnTo>
                  <a:pt x="0" y="0"/>
                </a:lnTo>
                <a:close/>
              </a:path>
            </a:pathLst>
          </a:custGeom>
          <a:blipFill>
            <a:blip r:embed="rId2">
              <a:alphaModFix amt="5000"/>
            </a:blip>
            <a:stretch>
              <a:fillRect/>
            </a:stretch>
          </a:blipFill>
        </p:spPr>
      </p:sp>
      <p:sp>
        <p:nvSpPr>
          <p:cNvPr id="3" name="TextBox 3"/>
          <p:cNvSpPr txBox="1"/>
          <p:nvPr/>
        </p:nvSpPr>
        <p:spPr>
          <a:xfrm>
            <a:off x="1033410" y="5020764"/>
            <a:ext cx="4957463" cy="738238"/>
          </a:xfrm>
          <a:prstGeom prst="rect">
            <a:avLst/>
          </a:prstGeom>
        </p:spPr>
        <p:txBody>
          <a:bodyPr lIns="0" tIns="0" rIns="0" bIns="0" rtlCol="0" anchor="t">
            <a:spAutoFit/>
          </a:bodyPr>
          <a:lstStyle/>
          <a:p>
            <a:pPr algn="l">
              <a:lnSpc>
                <a:spcPts val="6018"/>
              </a:lnSpc>
              <a:spcBef>
                <a:spcPct val="0"/>
              </a:spcBef>
            </a:pPr>
            <a:r>
              <a:rPr lang="en-US" sz="4298">
                <a:solidFill>
                  <a:srgbClr val="022046"/>
                </a:solidFill>
                <a:latin typeface="League Spartan"/>
                <a:ea typeface="League Spartan"/>
                <a:cs typeface="League Spartan"/>
                <a:sym typeface="League Spartan"/>
              </a:rPr>
              <a:t>OUR PRESENCE</a:t>
            </a:r>
          </a:p>
        </p:txBody>
      </p:sp>
      <p:sp>
        <p:nvSpPr>
          <p:cNvPr id="4" name="AutoShape 4"/>
          <p:cNvSpPr/>
          <p:nvPr/>
        </p:nvSpPr>
        <p:spPr>
          <a:xfrm flipV="1">
            <a:off x="1029771" y="6069230"/>
            <a:ext cx="3774244" cy="19050"/>
          </a:xfrm>
          <a:prstGeom prst="line">
            <a:avLst/>
          </a:prstGeom>
          <a:ln w="38100" cap="flat">
            <a:solidFill>
              <a:srgbClr val="000000"/>
            </a:solidFill>
            <a:prstDash val="solid"/>
            <a:headEnd type="none" w="sm" len="sm"/>
            <a:tailEnd type="none" w="sm" len="sm"/>
          </a:ln>
        </p:spPr>
      </p:sp>
      <p:grpSp>
        <p:nvGrpSpPr>
          <p:cNvPr id="5" name="Group 5"/>
          <p:cNvGrpSpPr/>
          <p:nvPr/>
        </p:nvGrpSpPr>
        <p:grpSpPr>
          <a:xfrm>
            <a:off x="7229123" y="2571750"/>
            <a:ext cx="290233" cy="5143500"/>
            <a:chOff x="0" y="0"/>
            <a:chExt cx="76440" cy="1354667"/>
          </a:xfrm>
        </p:grpSpPr>
        <p:sp>
          <p:nvSpPr>
            <p:cNvPr id="6" name="Freeform 6"/>
            <p:cNvSpPr/>
            <p:nvPr/>
          </p:nvSpPr>
          <p:spPr>
            <a:xfrm>
              <a:off x="0" y="0"/>
              <a:ext cx="76440" cy="1354667"/>
            </a:xfrm>
            <a:custGeom>
              <a:avLst/>
              <a:gdLst/>
              <a:ahLst/>
              <a:cxnLst/>
              <a:rect l="l" t="t" r="r" b="b"/>
              <a:pathLst>
                <a:path w="76440" h="1354667">
                  <a:moveTo>
                    <a:pt x="0" y="0"/>
                  </a:moveTo>
                  <a:lnTo>
                    <a:pt x="76440" y="0"/>
                  </a:lnTo>
                  <a:lnTo>
                    <a:pt x="76440" y="1354667"/>
                  </a:lnTo>
                  <a:lnTo>
                    <a:pt x="0" y="1354667"/>
                  </a:lnTo>
                  <a:close/>
                </a:path>
              </a:pathLst>
            </a:custGeom>
            <a:solidFill>
              <a:srgbClr val="022046"/>
            </a:solidFill>
          </p:spPr>
        </p:sp>
        <p:sp>
          <p:nvSpPr>
            <p:cNvPr id="7" name="TextBox 7"/>
            <p:cNvSpPr txBox="1"/>
            <p:nvPr/>
          </p:nvSpPr>
          <p:spPr>
            <a:xfrm>
              <a:off x="0" y="-47625"/>
              <a:ext cx="76440" cy="1402292"/>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8762316" y="847707"/>
            <a:ext cx="8496984" cy="8591586"/>
          </a:xfrm>
          <a:custGeom>
            <a:avLst/>
            <a:gdLst/>
            <a:ahLst/>
            <a:cxnLst/>
            <a:rect l="l" t="t" r="r" b="b"/>
            <a:pathLst>
              <a:path w="8496984" h="8591586">
                <a:moveTo>
                  <a:pt x="0" y="0"/>
                </a:moveTo>
                <a:lnTo>
                  <a:pt x="8496984" y="0"/>
                </a:lnTo>
                <a:lnTo>
                  <a:pt x="8496984" y="8591586"/>
                </a:lnTo>
                <a:lnTo>
                  <a:pt x="0" y="8591586"/>
                </a:lnTo>
                <a:lnTo>
                  <a:pt x="0" y="0"/>
                </a:lnTo>
                <a:close/>
              </a:path>
            </a:pathLst>
          </a:custGeom>
          <a:blipFill>
            <a:blip r:embed="rId3"/>
            <a:stretch>
              <a:fillRect l="-1254" t="-1447" r="-4370" b="-3221"/>
            </a:stretch>
          </a:blipFill>
          <a:ln cap="sq">
            <a:noFill/>
            <a:prstDash val="solid"/>
            <a:miter/>
          </a:ln>
        </p:spPr>
      </p:sp>
      <p:sp>
        <p:nvSpPr>
          <p:cNvPr id="9" name="TextBox 9"/>
          <p:cNvSpPr txBox="1"/>
          <p:nvPr/>
        </p:nvSpPr>
        <p:spPr>
          <a:xfrm>
            <a:off x="1028700" y="4245537"/>
            <a:ext cx="4962173" cy="565677"/>
          </a:xfrm>
          <a:prstGeom prst="rect">
            <a:avLst/>
          </a:prstGeom>
        </p:spPr>
        <p:txBody>
          <a:bodyPr lIns="0" tIns="0" rIns="0" bIns="0" rtlCol="0" anchor="t">
            <a:spAutoFit/>
          </a:bodyPr>
          <a:lstStyle/>
          <a:p>
            <a:pPr algn="l">
              <a:lnSpc>
                <a:spcPts val="4520"/>
              </a:lnSpc>
              <a:spcBef>
                <a:spcPct val="0"/>
              </a:spcBef>
            </a:pPr>
            <a:r>
              <a:rPr lang="en-US" sz="3229" b="1">
                <a:solidFill>
                  <a:srgbClr val="000000"/>
                </a:solidFill>
                <a:latin typeface="Lato Bold"/>
                <a:ea typeface="Lato Bold"/>
                <a:cs typeface="Lato Bold"/>
                <a:sym typeface="Lato Bold"/>
              </a:rPr>
              <a:t>WORLDWIDE SERVICES</a:t>
            </a:r>
          </a:p>
        </p:txBody>
      </p:sp>
      <p:sp>
        <p:nvSpPr>
          <p:cNvPr id="10" name="Freeform 10"/>
          <p:cNvSpPr/>
          <p:nvPr/>
        </p:nvSpPr>
        <p:spPr>
          <a:xfrm>
            <a:off x="13531997" y="1388307"/>
            <a:ext cx="981362" cy="595410"/>
          </a:xfrm>
          <a:custGeom>
            <a:avLst/>
            <a:gdLst/>
            <a:ahLst/>
            <a:cxnLst/>
            <a:rect l="l" t="t" r="r" b="b"/>
            <a:pathLst>
              <a:path w="981362" h="595410">
                <a:moveTo>
                  <a:pt x="0" y="0"/>
                </a:moveTo>
                <a:lnTo>
                  <a:pt x="981363" y="0"/>
                </a:lnTo>
                <a:lnTo>
                  <a:pt x="981363" y="595410"/>
                </a:lnTo>
                <a:lnTo>
                  <a:pt x="0" y="59541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TextBox 11"/>
          <p:cNvSpPr txBox="1"/>
          <p:nvPr/>
        </p:nvSpPr>
        <p:spPr>
          <a:xfrm>
            <a:off x="14513360" y="1504085"/>
            <a:ext cx="3255770" cy="316230"/>
          </a:xfrm>
          <a:prstGeom prst="rect">
            <a:avLst/>
          </a:prstGeom>
        </p:spPr>
        <p:txBody>
          <a:bodyPr lIns="0" tIns="0" rIns="0" bIns="0" rtlCol="0" anchor="t">
            <a:spAutoFit/>
          </a:bodyPr>
          <a:lstStyle/>
          <a:p>
            <a:pPr algn="l">
              <a:lnSpc>
                <a:spcPts val="2520"/>
              </a:lnSpc>
              <a:spcBef>
                <a:spcPct val="0"/>
              </a:spcBef>
            </a:pPr>
            <a:r>
              <a:rPr lang="en-US" sz="1800" b="1">
                <a:solidFill>
                  <a:srgbClr val="000000"/>
                </a:solidFill>
                <a:latin typeface="Lato Bold"/>
                <a:ea typeface="Lato Bold"/>
                <a:cs typeface="Lato Bold"/>
                <a:sym typeface="Lato Bold"/>
              </a:rPr>
              <a:t>RAKSHAK PRESENCE</a:t>
            </a:r>
          </a:p>
        </p:txBody>
      </p:sp>
    </p:spTree>
  </p:cSld>
  <p:clrMapOvr>
    <a:masterClrMapping/>
  </p:clrMapOvr>
  <p:transition spd="slow">
    <p:wip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882" t="-26393" r="-4761"/>
            </a:stretch>
          </a:blipFill>
        </p:spPr>
      </p:sp>
      <p:grpSp>
        <p:nvGrpSpPr>
          <p:cNvPr id="3" name="Group 3"/>
          <p:cNvGrpSpPr/>
          <p:nvPr/>
        </p:nvGrpSpPr>
        <p:grpSpPr>
          <a:xfrm>
            <a:off x="0" y="5143500"/>
            <a:ext cx="18288000" cy="5143500"/>
            <a:chOff x="0" y="0"/>
            <a:chExt cx="4816593" cy="1354667"/>
          </a:xfrm>
        </p:grpSpPr>
        <p:sp>
          <p:nvSpPr>
            <p:cNvPr id="4" name="Freeform 4"/>
            <p:cNvSpPr/>
            <p:nvPr/>
          </p:nvSpPr>
          <p:spPr>
            <a:xfrm>
              <a:off x="0" y="0"/>
              <a:ext cx="4816592" cy="1354667"/>
            </a:xfrm>
            <a:custGeom>
              <a:avLst/>
              <a:gdLst/>
              <a:ahLst/>
              <a:cxnLst/>
              <a:rect l="l" t="t" r="r" b="b"/>
              <a:pathLst>
                <a:path w="4816592" h="1354667">
                  <a:moveTo>
                    <a:pt x="0" y="0"/>
                  </a:moveTo>
                  <a:lnTo>
                    <a:pt x="4816592" y="0"/>
                  </a:lnTo>
                  <a:lnTo>
                    <a:pt x="4816592" y="1354667"/>
                  </a:lnTo>
                  <a:lnTo>
                    <a:pt x="0" y="1354667"/>
                  </a:lnTo>
                  <a:close/>
                </a:path>
              </a:pathLst>
            </a:custGeom>
            <a:solidFill>
              <a:srgbClr val="FFFFFF">
                <a:alpha val="90980"/>
              </a:srgbClr>
            </a:solidFill>
          </p:spPr>
        </p:sp>
        <p:sp>
          <p:nvSpPr>
            <p:cNvPr id="5" name="TextBox 5"/>
            <p:cNvSpPr txBox="1"/>
            <p:nvPr/>
          </p:nvSpPr>
          <p:spPr>
            <a:xfrm>
              <a:off x="0" y="-47625"/>
              <a:ext cx="4816593" cy="140229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072171" y="5641711"/>
            <a:ext cx="10143658" cy="1375155"/>
          </a:xfrm>
          <a:prstGeom prst="rect">
            <a:avLst/>
          </a:prstGeom>
        </p:spPr>
        <p:txBody>
          <a:bodyPr lIns="0" tIns="0" rIns="0" bIns="0" rtlCol="0" anchor="t">
            <a:spAutoFit/>
          </a:bodyPr>
          <a:lstStyle/>
          <a:p>
            <a:pPr algn="ctr">
              <a:lnSpc>
                <a:spcPts val="11272"/>
              </a:lnSpc>
              <a:spcBef>
                <a:spcPct val="0"/>
              </a:spcBef>
            </a:pPr>
            <a:r>
              <a:rPr lang="en-US" sz="8051">
                <a:solidFill>
                  <a:srgbClr val="022046"/>
                </a:solidFill>
                <a:latin typeface="League Spartan"/>
                <a:ea typeface="League Spartan"/>
                <a:cs typeface="League Spartan"/>
                <a:sym typeface="League Spartan"/>
              </a:rPr>
              <a:t>THANK YOU</a:t>
            </a:r>
          </a:p>
        </p:txBody>
      </p:sp>
      <p:sp>
        <p:nvSpPr>
          <p:cNvPr id="7" name="AutoShape 7"/>
          <p:cNvSpPr/>
          <p:nvPr/>
        </p:nvSpPr>
        <p:spPr>
          <a:xfrm>
            <a:off x="5897880" y="6921616"/>
            <a:ext cx="6492240" cy="0"/>
          </a:xfrm>
          <a:prstGeom prst="line">
            <a:avLst/>
          </a:prstGeom>
          <a:ln w="38100" cap="flat">
            <a:solidFill>
              <a:srgbClr val="000000"/>
            </a:solidFill>
            <a:prstDash val="solid"/>
            <a:headEnd type="none" w="sm" len="sm"/>
            <a:tailEnd type="none" w="sm" len="sm"/>
          </a:ln>
        </p:spPr>
      </p:sp>
      <p:sp>
        <p:nvSpPr>
          <p:cNvPr id="8" name="Freeform 8"/>
          <p:cNvSpPr/>
          <p:nvPr/>
        </p:nvSpPr>
        <p:spPr>
          <a:xfrm>
            <a:off x="5188562" y="8674688"/>
            <a:ext cx="616743" cy="616743"/>
          </a:xfrm>
          <a:custGeom>
            <a:avLst/>
            <a:gdLst/>
            <a:ahLst/>
            <a:cxnLst/>
            <a:rect l="l" t="t" r="r" b="b"/>
            <a:pathLst>
              <a:path w="616743" h="616743">
                <a:moveTo>
                  <a:pt x="0" y="0"/>
                </a:moveTo>
                <a:lnTo>
                  <a:pt x="616743" y="0"/>
                </a:lnTo>
                <a:lnTo>
                  <a:pt x="616743" y="616743"/>
                </a:lnTo>
                <a:lnTo>
                  <a:pt x="0" y="616743"/>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9" name="Freeform 9"/>
          <p:cNvSpPr/>
          <p:nvPr/>
        </p:nvSpPr>
        <p:spPr>
          <a:xfrm>
            <a:off x="11916509" y="8674688"/>
            <a:ext cx="583612" cy="583612"/>
          </a:xfrm>
          <a:custGeom>
            <a:avLst/>
            <a:gdLst/>
            <a:ahLst/>
            <a:cxnLst/>
            <a:rect l="l" t="t" r="r" b="b"/>
            <a:pathLst>
              <a:path w="583612" h="583612">
                <a:moveTo>
                  <a:pt x="0" y="0"/>
                </a:moveTo>
                <a:lnTo>
                  <a:pt x="583612" y="0"/>
                </a:lnTo>
                <a:lnTo>
                  <a:pt x="583612" y="583612"/>
                </a:lnTo>
                <a:lnTo>
                  <a:pt x="0" y="583612"/>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0" name="Freeform 10"/>
          <p:cNvSpPr/>
          <p:nvPr/>
        </p:nvSpPr>
        <p:spPr>
          <a:xfrm>
            <a:off x="890740" y="8674688"/>
            <a:ext cx="603613" cy="603613"/>
          </a:xfrm>
          <a:custGeom>
            <a:avLst/>
            <a:gdLst/>
            <a:ahLst/>
            <a:cxnLst/>
            <a:rect l="l" t="t" r="r" b="b"/>
            <a:pathLst>
              <a:path w="603613" h="603613">
                <a:moveTo>
                  <a:pt x="0" y="0"/>
                </a:moveTo>
                <a:lnTo>
                  <a:pt x="603612" y="0"/>
                </a:lnTo>
                <a:lnTo>
                  <a:pt x="603612" y="603613"/>
                </a:lnTo>
                <a:lnTo>
                  <a:pt x="0" y="603613"/>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11" name="TextBox 11"/>
          <p:cNvSpPr txBox="1"/>
          <p:nvPr/>
        </p:nvSpPr>
        <p:spPr>
          <a:xfrm>
            <a:off x="4829649" y="7131838"/>
            <a:ext cx="8628701" cy="825056"/>
          </a:xfrm>
          <a:prstGeom prst="rect">
            <a:avLst/>
          </a:prstGeom>
        </p:spPr>
        <p:txBody>
          <a:bodyPr lIns="0" tIns="0" rIns="0" bIns="0" rtlCol="0" anchor="t">
            <a:spAutoFit/>
          </a:bodyPr>
          <a:lstStyle/>
          <a:p>
            <a:pPr algn="ctr">
              <a:lnSpc>
                <a:spcPts val="6499"/>
              </a:lnSpc>
              <a:spcBef>
                <a:spcPct val="0"/>
              </a:spcBef>
            </a:pPr>
            <a:r>
              <a:rPr lang="en-US" sz="4642" b="1">
                <a:solidFill>
                  <a:srgbClr val="000000"/>
                </a:solidFill>
                <a:latin typeface="Poppins Bold"/>
                <a:ea typeface="Poppins Bold"/>
                <a:cs typeface="Poppins Bold"/>
                <a:sym typeface="Poppins Bold"/>
              </a:rPr>
              <a:t>CONNECT WITH US</a:t>
            </a:r>
          </a:p>
        </p:txBody>
      </p:sp>
      <p:sp>
        <p:nvSpPr>
          <p:cNvPr id="12" name="TextBox 12"/>
          <p:cNvSpPr txBox="1"/>
          <p:nvPr/>
        </p:nvSpPr>
        <p:spPr>
          <a:xfrm>
            <a:off x="12513945" y="8678470"/>
            <a:ext cx="5209437" cy="518897"/>
          </a:xfrm>
          <a:prstGeom prst="rect">
            <a:avLst/>
          </a:prstGeom>
        </p:spPr>
        <p:txBody>
          <a:bodyPr lIns="0" tIns="0" rIns="0" bIns="0" rtlCol="0" anchor="t">
            <a:spAutoFit/>
          </a:bodyPr>
          <a:lstStyle/>
          <a:p>
            <a:pPr marL="0" lvl="0" indent="0" algn="l">
              <a:lnSpc>
                <a:spcPts val="4310"/>
              </a:lnSpc>
              <a:spcBef>
                <a:spcPct val="0"/>
              </a:spcBef>
            </a:pPr>
            <a:r>
              <a:rPr lang="en-US" sz="3078">
                <a:solidFill>
                  <a:srgbClr val="000000"/>
                </a:solidFill>
                <a:latin typeface="Canva Sans 2"/>
                <a:ea typeface="Canva Sans 2"/>
                <a:cs typeface="Canva Sans 2"/>
                <a:sym typeface="Canva Sans 2"/>
              </a:rPr>
              <a:t>www.rakshaksecuritas.com</a:t>
            </a:r>
          </a:p>
        </p:txBody>
      </p:sp>
      <p:sp>
        <p:nvSpPr>
          <p:cNvPr id="13" name="TextBox 13"/>
          <p:cNvSpPr txBox="1"/>
          <p:nvPr/>
        </p:nvSpPr>
        <p:spPr>
          <a:xfrm>
            <a:off x="5868843" y="8678470"/>
            <a:ext cx="5822231" cy="518897"/>
          </a:xfrm>
          <a:prstGeom prst="rect">
            <a:avLst/>
          </a:prstGeom>
        </p:spPr>
        <p:txBody>
          <a:bodyPr lIns="0" tIns="0" rIns="0" bIns="0" rtlCol="0" anchor="t">
            <a:spAutoFit/>
          </a:bodyPr>
          <a:lstStyle/>
          <a:p>
            <a:pPr marL="0" lvl="0" indent="0" algn="l">
              <a:lnSpc>
                <a:spcPts val="4310"/>
              </a:lnSpc>
              <a:spcBef>
                <a:spcPct val="0"/>
              </a:spcBef>
            </a:pPr>
            <a:r>
              <a:rPr lang="en-US" sz="3078">
                <a:solidFill>
                  <a:srgbClr val="000000"/>
                </a:solidFill>
                <a:latin typeface="Canva Sans 2"/>
                <a:ea typeface="Canva Sans 2"/>
                <a:cs typeface="Canva Sans 2"/>
                <a:sym typeface="Canva Sans 2"/>
              </a:rPr>
              <a:t>admin@rakshaksecuritas.com</a:t>
            </a:r>
          </a:p>
        </p:txBody>
      </p:sp>
      <p:sp>
        <p:nvSpPr>
          <p:cNvPr id="14" name="TextBox 14"/>
          <p:cNvSpPr txBox="1"/>
          <p:nvPr/>
        </p:nvSpPr>
        <p:spPr>
          <a:xfrm>
            <a:off x="1544827" y="8678470"/>
            <a:ext cx="3418301" cy="518897"/>
          </a:xfrm>
          <a:prstGeom prst="rect">
            <a:avLst/>
          </a:prstGeom>
        </p:spPr>
        <p:txBody>
          <a:bodyPr lIns="0" tIns="0" rIns="0" bIns="0" rtlCol="0" anchor="t">
            <a:spAutoFit/>
          </a:bodyPr>
          <a:lstStyle/>
          <a:p>
            <a:pPr marL="0" lvl="0" indent="0" algn="l">
              <a:lnSpc>
                <a:spcPts val="4310"/>
              </a:lnSpc>
              <a:spcBef>
                <a:spcPct val="0"/>
              </a:spcBef>
            </a:pPr>
            <a:r>
              <a:rPr lang="en-US" sz="3078">
                <a:solidFill>
                  <a:srgbClr val="000000"/>
                </a:solidFill>
                <a:latin typeface="Canva Sans 2"/>
                <a:ea typeface="Canva Sans 2"/>
                <a:cs typeface="Canva Sans 2"/>
                <a:sym typeface="Canva Sans 2"/>
              </a:rPr>
              <a:t>+91 9810055834</a:t>
            </a:r>
          </a:p>
        </p:txBody>
      </p:sp>
    </p:spTree>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1226</Words>
  <Application>Microsoft Office PowerPoint</Application>
  <PresentationFormat>Custom</PresentationFormat>
  <Paragraphs>202</Paragraphs>
  <Slides>29</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29</vt:i4>
      </vt:variant>
    </vt:vector>
  </HeadingPairs>
  <TitlesOfParts>
    <vt:vector size="43" baseType="lpstr">
      <vt:lpstr>Glacial Indifference</vt:lpstr>
      <vt:lpstr>RQND Pro</vt:lpstr>
      <vt:lpstr>Canva Sans 2</vt:lpstr>
      <vt:lpstr>Poppins Semi-Bold</vt:lpstr>
      <vt:lpstr>Canva Sans 1 Bold</vt:lpstr>
      <vt:lpstr>Poppins Bold</vt:lpstr>
      <vt:lpstr>League Spartan</vt:lpstr>
      <vt:lpstr>Glacial Indifference Bold</vt:lpstr>
      <vt:lpstr>Calibri</vt:lpstr>
      <vt:lpstr>Canva Sans 1</vt:lpstr>
      <vt:lpstr>Poppins</vt:lpstr>
      <vt:lpstr>Lato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Rakshak Combined Profile</dc:title>
  <cp:lastModifiedBy>SANTOSH GUPTA</cp:lastModifiedBy>
  <cp:revision>2</cp:revision>
  <dcterms:created xsi:type="dcterms:W3CDTF">2006-08-16T00:00:00Z</dcterms:created>
  <dcterms:modified xsi:type="dcterms:W3CDTF">2025-03-11T11:59:11Z</dcterms:modified>
  <dc:identifier>DAGdAY61KrY</dc:identifier>
</cp:coreProperties>
</file>