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91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8288000" cy="10287000"/>
  <p:notesSz cx="6858000" cy="9144000"/>
  <p:embeddedFontLst>
    <p:embeddedFont>
      <p:font typeface="Poppins Bold" panose="020B0604020202020204" charset="0"/>
      <p:regular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Lavonia Classy" panose="020B0604020202020204" charset="0"/>
      <p:regular r:id="rId41"/>
    </p:embeddedFont>
    <p:embeddedFont>
      <p:font typeface="League Spartan" panose="020B0604020202020204" charset="0"/>
      <p:regular r:id="rId42"/>
    </p:embeddedFont>
    <p:embeddedFont>
      <p:font typeface="Bodoni FLF" panose="020B0604020202020204"/>
      <p:regular r:id="rId43"/>
    </p:embeddedFont>
    <p:embeddedFont>
      <p:font typeface="Canva Sans 2" panose="020B0604020202020204" charset="0"/>
      <p:regular r:id="rId44"/>
    </p:embeddedFont>
    <p:embeddedFont>
      <p:font typeface="Lato Bold" panose="020B0604020202020204" charset="0"/>
      <p:regular r:id="rId45"/>
    </p:embeddedFont>
    <p:embeddedFont>
      <p:font typeface="Simonetta Bold" panose="020B0604020202020204" charset="0"/>
      <p:regular r:id="rId46"/>
    </p:embeddedFont>
    <p:embeddedFont>
      <p:font typeface="Poppins" panose="020B0604020202020204" charset="0"/>
      <p:regular r:id="rId47"/>
    </p:embeddedFont>
    <p:embeddedFont>
      <p:font typeface="Simonetta" panose="020B0604020202020204" charset="0"/>
      <p:regular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19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jpe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5.svg"/><Relationship Id="rId3" Type="http://schemas.openxmlformats.org/officeDocument/2006/relationships/image" Target="../media/image16.svg"/><Relationship Id="rId7" Type="http://schemas.openxmlformats.org/officeDocument/2006/relationships/image" Target="../media/image19.svg"/><Relationship Id="rId12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23.svg"/><Relationship Id="rId5" Type="http://schemas.openxmlformats.org/officeDocument/2006/relationships/image" Target="../media/image12.jpeg"/><Relationship Id="rId10" Type="http://schemas.openxmlformats.org/officeDocument/2006/relationships/image" Target="../media/image15.png"/><Relationship Id="rId4" Type="http://schemas.openxmlformats.org/officeDocument/2006/relationships/image" Target="../media/image2.png"/><Relationship Id="rId9" Type="http://schemas.openxmlformats.org/officeDocument/2006/relationships/image" Target="../media/image2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6.pn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svg"/><Relationship Id="rId5" Type="http://schemas.openxmlformats.org/officeDocument/2006/relationships/image" Target="../media/image38.png"/><Relationship Id="rId4" Type="http://schemas.openxmlformats.org/officeDocument/2006/relationships/image" Target="../media/image4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5" Type="http://schemas.openxmlformats.org/officeDocument/2006/relationships/image" Target="../media/image37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sv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sv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sv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.sv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sv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10" Type="http://schemas.openxmlformats.org/officeDocument/2006/relationships/image" Target="../media/image59.pn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jpeg"/><Relationship Id="rId10" Type="http://schemas.openxmlformats.org/officeDocument/2006/relationships/image" Target="../media/image67.jpeg"/><Relationship Id="rId4" Type="http://schemas.openxmlformats.org/officeDocument/2006/relationships/image" Target="../media/image61.jpeg"/><Relationship Id="rId9" Type="http://schemas.openxmlformats.org/officeDocument/2006/relationships/image" Target="../media/image6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69.jpeg"/><Relationship Id="rId7" Type="http://schemas.openxmlformats.org/officeDocument/2006/relationships/image" Target="../media/image7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Relationship Id="rId9" Type="http://schemas.openxmlformats.org/officeDocument/2006/relationships/image" Target="../media/image8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11" Type="http://schemas.openxmlformats.org/officeDocument/2006/relationships/image" Target="../media/image92.jpe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85.jpeg"/><Relationship Id="rId9" Type="http://schemas.openxmlformats.org/officeDocument/2006/relationships/image" Target="../media/image9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sv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svg"/><Relationship Id="rId3" Type="http://schemas.openxmlformats.org/officeDocument/2006/relationships/image" Target="../media/image103.png"/><Relationship Id="rId7" Type="http://schemas.openxmlformats.org/officeDocument/2006/relationships/image" Target="../media/image105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svg"/><Relationship Id="rId5" Type="http://schemas.openxmlformats.org/officeDocument/2006/relationships/image" Target="../media/image104.png"/><Relationship Id="rId4" Type="http://schemas.openxmlformats.org/officeDocument/2006/relationships/image" Target="../media/image1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312" r="-2031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955829" y="1374146"/>
            <a:ext cx="8376343" cy="7538708"/>
          </a:xfrm>
          <a:custGeom>
            <a:avLst/>
            <a:gdLst/>
            <a:ahLst/>
            <a:cxnLst/>
            <a:rect l="l" t="t" r="r" b="b"/>
            <a:pathLst>
              <a:path w="8376343" h="7538708">
                <a:moveTo>
                  <a:pt x="0" y="0"/>
                </a:moveTo>
                <a:lnTo>
                  <a:pt x="8376342" y="0"/>
                </a:lnTo>
                <a:lnTo>
                  <a:pt x="8376342" y="7538708"/>
                </a:lnTo>
                <a:lnTo>
                  <a:pt x="0" y="75387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312" r="-2031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3086100" cy="10287000"/>
            <a:chOff x="0" y="0"/>
            <a:chExt cx="812800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0000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353397" y="6118005"/>
            <a:ext cx="13469912" cy="1254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236"/>
              </a:lnSpc>
              <a:spcBef>
                <a:spcPct val="0"/>
              </a:spcBef>
            </a:pPr>
            <a:r>
              <a:rPr lang="en-US" sz="7311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BUSINESS PRESENTATION</a:t>
            </a:r>
          </a:p>
        </p:txBody>
      </p:sp>
      <p:sp>
        <p:nvSpPr>
          <p:cNvPr id="7" name="AutoShape 7"/>
          <p:cNvSpPr/>
          <p:nvPr/>
        </p:nvSpPr>
        <p:spPr>
          <a:xfrm flipV="1">
            <a:off x="3385617" y="7461308"/>
            <a:ext cx="11578253" cy="24506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13763158" y="387350"/>
            <a:ext cx="4160184" cy="4114800"/>
          </a:xfrm>
          <a:custGeom>
            <a:avLst/>
            <a:gdLst/>
            <a:ahLst/>
            <a:cxnLst/>
            <a:rect l="l" t="t" r="r" b="b"/>
            <a:pathLst>
              <a:path w="4160184" h="4114800">
                <a:moveTo>
                  <a:pt x="0" y="0"/>
                </a:moveTo>
                <a:lnTo>
                  <a:pt x="4160184" y="0"/>
                </a:lnTo>
                <a:lnTo>
                  <a:pt x="41601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7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386092" y="2759314"/>
            <a:ext cx="3479916" cy="3131925"/>
          </a:xfrm>
          <a:custGeom>
            <a:avLst/>
            <a:gdLst/>
            <a:ahLst/>
            <a:cxnLst/>
            <a:rect l="l" t="t" r="r" b="b"/>
            <a:pathLst>
              <a:path w="3479916" h="3131925">
                <a:moveTo>
                  <a:pt x="0" y="0"/>
                </a:moveTo>
                <a:lnTo>
                  <a:pt x="3479916" y="0"/>
                </a:lnTo>
                <a:lnTo>
                  <a:pt x="3479916" y="3131925"/>
                </a:lnTo>
                <a:lnTo>
                  <a:pt x="0" y="31319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185837" y="4128010"/>
            <a:ext cx="7949210" cy="1894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97"/>
              </a:lnSpc>
            </a:pPr>
            <a:r>
              <a:rPr lang="en-US" sz="10997">
                <a:solidFill>
                  <a:srgbClr val="8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RAKSHAK</a:t>
            </a:r>
          </a:p>
          <a:p>
            <a:pPr algn="l">
              <a:lnSpc>
                <a:spcPts val="4074"/>
              </a:lnSpc>
            </a:pPr>
            <a:r>
              <a:rPr lang="en-US" sz="4074">
                <a:solidFill>
                  <a:srgbClr val="8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SECURITAS PRIVATE LIMITED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312" r="-2031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186537" y="1357376"/>
            <a:ext cx="4957463" cy="738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18"/>
              </a:lnSpc>
              <a:spcBef>
                <a:spcPct val="0"/>
              </a:spcBef>
            </a:pPr>
            <a:r>
              <a:rPr lang="en-US" sz="4298">
                <a:solidFill>
                  <a:srgbClr val="8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WE ARE</a:t>
            </a:r>
          </a:p>
        </p:txBody>
      </p:sp>
      <p:sp>
        <p:nvSpPr>
          <p:cNvPr id="4" name="AutoShape 4"/>
          <p:cNvSpPr/>
          <p:nvPr/>
        </p:nvSpPr>
        <p:spPr>
          <a:xfrm>
            <a:off x="4187609" y="2114664"/>
            <a:ext cx="261874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0" y="0"/>
            <a:ext cx="3086100" cy="10287000"/>
            <a:chOff x="0" y="0"/>
            <a:chExt cx="812800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000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812800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1037253" y="1116529"/>
            <a:ext cx="5993196" cy="8053941"/>
            <a:chOff x="0" y="0"/>
            <a:chExt cx="3663950" cy="4923790"/>
          </a:xfrm>
        </p:grpSpPr>
        <p:sp>
          <p:nvSpPr>
            <p:cNvPr id="9" name="Freeform 9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3"/>
              <a:stretch>
                <a:fillRect l="-58505" r="-44509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1" name="Freeform 11"/>
          <p:cNvSpPr/>
          <p:nvPr/>
        </p:nvSpPr>
        <p:spPr>
          <a:xfrm>
            <a:off x="4187609" y="8648650"/>
            <a:ext cx="2087283" cy="521821"/>
          </a:xfrm>
          <a:custGeom>
            <a:avLst/>
            <a:gdLst/>
            <a:ahLst/>
            <a:cxnLst/>
            <a:rect l="l" t="t" r="r" b="b"/>
            <a:pathLst>
              <a:path w="2087283" h="521821">
                <a:moveTo>
                  <a:pt x="0" y="0"/>
                </a:moveTo>
                <a:lnTo>
                  <a:pt x="2087283" y="0"/>
                </a:lnTo>
                <a:lnTo>
                  <a:pt x="2087283" y="521821"/>
                </a:lnTo>
                <a:lnTo>
                  <a:pt x="0" y="5218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186537" y="815055"/>
            <a:ext cx="3255770" cy="628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80"/>
              </a:lnSpc>
              <a:spcBef>
                <a:spcPct val="0"/>
              </a:spcBef>
            </a:pPr>
            <a:r>
              <a:rPr lang="en-US" sz="3629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WHO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186537" y="2776252"/>
            <a:ext cx="6015176" cy="6477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90"/>
              </a:lnSpc>
            </a:pPr>
            <a:r>
              <a:rPr lang="en-US" sz="18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Rakshak Securitas Pvt Ltd is India’s leading security and comprehensive Facility Management company, career spanning 23 years</a:t>
            </a:r>
          </a:p>
          <a:p>
            <a:pPr algn="just">
              <a:lnSpc>
                <a:spcPts val="2590"/>
              </a:lnSpc>
            </a:pPr>
            <a:endParaRPr lang="en-US" sz="185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590"/>
              </a:lnSpc>
            </a:pPr>
            <a:r>
              <a:rPr lang="en-US" sz="18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Registered under companies Act our corporate office is at Dwarka, new Delhi</a:t>
            </a:r>
          </a:p>
          <a:p>
            <a:pPr algn="just">
              <a:lnSpc>
                <a:spcPts val="2590"/>
              </a:lnSpc>
            </a:pPr>
            <a:endParaRPr lang="en-US" sz="185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590"/>
              </a:lnSpc>
            </a:pPr>
            <a:r>
              <a:rPr lang="en-US" sz="18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Manage end to end services for corporates, industries, factories, apartments Pan India</a:t>
            </a:r>
          </a:p>
          <a:p>
            <a:pPr algn="just">
              <a:lnSpc>
                <a:spcPts val="2590"/>
              </a:lnSpc>
            </a:pPr>
            <a:endParaRPr lang="en-US" sz="185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590"/>
              </a:lnSpc>
            </a:pPr>
            <a:r>
              <a:rPr lang="en-US" sz="18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Holding PSARA License of 18 States with a strong workforce of over 25000 and 800 esteemed clients</a:t>
            </a:r>
          </a:p>
          <a:p>
            <a:pPr algn="just">
              <a:lnSpc>
                <a:spcPts val="2590"/>
              </a:lnSpc>
            </a:pPr>
            <a:endParaRPr lang="en-US" sz="185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590"/>
              </a:lnSpc>
            </a:pPr>
            <a:r>
              <a:rPr lang="en-US" sz="18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By developing strategic partnerships with our clients we actively contribute towards our customers’ goals and their on going upgraded requirements</a:t>
            </a:r>
          </a:p>
          <a:p>
            <a:pPr algn="just">
              <a:lnSpc>
                <a:spcPts val="2590"/>
              </a:lnSpc>
            </a:pPr>
            <a:endParaRPr lang="en-US" sz="185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590"/>
              </a:lnSpc>
            </a:pPr>
            <a:endParaRPr lang="en-US" sz="185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590"/>
              </a:lnSpc>
              <a:spcBef>
                <a:spcPct val="0"/>
              </a:spcBef>
            </a:pPr>
            <a:endParaRPr lang="en-US" sz="185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481234" y="211544"/>
            <a:ext cx="2123632" cy="1911269"/>
          </a:xfrm>
          <a:custGeom>
            <a:avLst/>
            <a:gdLst/>
            <a:ahLst/>
            <a:cxnLst/>
            <a:rect l="l" t="t" r="r" b="b"/>
            <a:pathLst>
              <a:path w="2123632" h="1911269">
                <a:moveTo>
                  <a:pt x="0" y="0"/>
                </a:moveTo>
                <a:lnTo>
                  <a:pt x="2123632" y="0"/>
                </a:lnTo>
                <a:lnTo>
                  <a:pt x="2123632" y="1911268"/>
                </a:lnTo>
                <a:lnTo>
                  <a:pt x="0" y="19112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"/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312" r="-20312"/>
            </a:stretch>
          </a:blipFill>
        </p:spPr>
      </p:sp>
      <p:grpSp>
        <p:nvGrpSpPr>
          <p:cNvPr id="3" name="Group 3"/>
          <p:cNvGrpSpPr/>
          <p:nvPr/>
        </p:nvGrpSpPr>
        <p:grpSpPr>
          <a:xfrm rot="5400000">
            <a:off x="8663289" y="-3982736"/>
            <a:ext cx="961423" cy="18288000"/>
            <a:chOff x="0" y="0"/>
            <a:chExt cx="253214" cy="48165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3214" cy="4816592"/>
            </a:xfrm>
            <a:custGeom>
              <a:avLst/>
              <a:gdLst/>
              <a:ahLst/>
              <a:cxnLst/>
              <a:rect l="l" t="t" r="r" b="b"/>
              <a:pathLst>
                <a:path w="253214" h="4816592">
                  <a:moveTo>
                    <a:pt x="0" y="0"/>
                  </a:moveTo>
                  <a:lnTo>
                    <a:pt x="253214" y="0"/>
                  </a:lnTo>
                  <a:lnTo>
                    <a:pt x="253214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80000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53214" cy="4864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20" y="952500"/>
            <a:ext cx="3255770" cy="628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80"/>
              </a:lnSpc>
              <a:spcBef>
                <a:spcPct val="0"/>
              </a:spcBef>
            </a:pPr>
            <a:r>
              <a:rPr lang="en-US" sz="3629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OUR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20" y="1494821"/>
            <a:ext cx="4957463" cy="738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18"/>
              </a:lnSpc>
              <a:spcBef>
                <a:spcPct val="0"/>
              </a:spcBef>
            </a:pPr>
            <a:r>
              <a:rPr lang="en-US" sz="4298">
                <a:solidFill>
                  <a:srgbClr val="8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MISSION</a:t>
            </a:r>
          </a:p>
        </p:txBody>
      </p:sp>
      <p:sp>
        <p:nvSpPr>
          <p:cNvPr id="8" name="AutoShape 8"/>
          <p:cNvSpPr/>
          <p:nvPr/>
        </p:nvSpPr>
        <p:spPr>
          <a:xfrm>
            <a:off x="1029792" y="2252109"/>
            <a:ext cx="261874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9144000" y="579720"/>
            <a:ext cx="6850188" cy="3853183"/>
            <a:chOff x="0" y="0"/>
            <a:chExt cx="1128903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287760" cy="6350000"/>
            </a:xfrm>
            <a:custGeom>
              <a:avLst/>
              <a:gdLst/>
              <a:ahLst/>
              <a:cxnLst/>
              <a:rect l="l" t="t" r="r" b="b"/>
              <a:pathLst>
                <a:path w="11287760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blipFill>
              <a:blip r:embed="rId3"/>
              <a:stretch>
                <a:fillRect b="-14233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1028700" y="5889625"/>
            <a:ext cx="6850188" cy="3853183"/>
            <a:chOff x="0" y="0"/>
            <a:chExt cx="1128903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287760" cy="6350000"/>
            </a:xfrm>
            <a:custGeom>
              <a:avLst/>
              <a:gdLst/>
              <a:ahLst/>
              <a:cxnLst/>
              <a:rect l="l" t="t" r="r" b="b"/>
              <a:pathLst>
                <a:path w="11287760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blipFill>
              <a:blip r:embed="rId4"/>
              <a:stretch>
                <a:fillRect b="-18456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9620270" y="6945580"/>
            <a:ext cx="4957463" cy="738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18"/>
              </a:lnSpc>
              <a:spcBef>
                <a:spcPct val="0"/>
              </a:spcBef>
            </a:pPr>
            <a:r>
              <a:rPr lang="en-US" sz="4298">
                <a:solidFill>
                  <a:srgbClr val="8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VISION</a:t>
            </a:r>
          </a:p>
        </p:txBody>
      </p:sp>
      <p:sp>
        <p:nvSpPr>
          <p:cNvPr id="14" name="AutoShape 14"/>
          <p:cNvSpPr/>
          <p:nvPr/>
        </p:nvSpPr>
        <p:spPr>
          <a:xfrm>
            <a:off x="9621342" y="7702868"/>
            <a:ext cx="261874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Freeform 15"/>
          <p:cNvSpPr/>
          <p:nvPr/>
        </p:nvSpPr>
        <p:spPr>
          <a:xfrm>
            <a:off x="17062941" y="6901229"/>
            <a:ext cx="392717" cy="1565177"/>
          </a:xfrm>
          <a:custGeom>
            <a:avLst/>
            <a:gdLst/>
            <a:ahLst/>
            <a:cxnLst/>
            <a:rect l="l" t="t" r="r" b="b"/>
            <a:pathLst>
              <a:path w="392717" h="1565177">
                <a:moveTo>
                  <a:pt x="0" y="0"/>
                </a:moveTo>
                <a:lnTo>
                  <a:pt x="392718" y="0"/>
                </a:lnTo>
                <a:lnTo>
                  <a:pt x="392718" y="1565177"/>
                </a:lnTo>
                <a:lnTo>
                  <a:pt x="0" y="1565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7368733" y="1704771"/>
            <a:ext cx="392717" cy="1565177"/>
          </a:xfrm>
          <a:custGeom>
            <a:avLst/>
            <a:gdLst/>
            <a:ahLst/>
            <a:cxnLst/>
            <a:rect l="l" t="t" r="r" b="b"/>
            <a:pathLst>
              <a:path w="392717" h="1565177">
                <a:moveTo>
                  <a:pt x="0" y="0"/>
                </a:moveTo>
                <a:lnTo>
                  <a:pt x="392717" y="0"/>
                </a:lnTo>
                <a:lnTo>
                  <a:pt x="392717" y="1565177"/>
                </a:lnTo>
                <a:lnTo>
                  <a:pt x="0" y="1565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9144000" y="2075305"/>
            <a:ext cx="2104155" cy="2357597"/>
          </a:xfrm>
          <a:custGeom>
            <a:avLst/>
            <a:gdLst/>
            <a:ahLst/>
            <a:cxnLst/>
            <a:rect l="l" t="t" r="r" b="b"/>
            <a:pathLst>
              <a:path w="2104155" h="2357597">
                <a:moveTo>
                  <a:pt x="0" y="0"/>
                </a:moveTo>
                <a:lnTo>
                  <a:pt x="2104155" y="0"/>
                </a:lnTo>
                <a:lnTo>
                  <a:pt x="2104155" y="2357597"/>
                </a:lnTo>
                <a:lnTo>
                  <a:pt x="0" y="23575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028700" y="2570982"/>
            <a:ext cx="5868556" cy="151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8"/>
              </a:lnSpc>
            </a:pPr>
            <a:r>
              <a:rPr lang="en-US" sz="174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Creating a workforce of skilled manpower to address the Security, Manpower and Services concerns by aligning to the business requirements and making use of latest technology and gadgets</a:t>
            </a:r>
          </a:p>
          <a:p>
            <a:pPr algn="l">
              <a:lnSpc>
                <a:spcPts val="2448"/>
              </a:lnSpc>
              <a:spcBef>
                <a:spcPct val="0"/>
              </a:spcBef>
            </a:pPr>
            <a:endParaRPr lang="en-US" sz="1748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620270" y="6365159"/>
            <a:ext cx="3255770" cy="628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80"/>
              </a:lnSpc>
              <a:spcBef>
                <a:spcPct val="0"/>
              </a:spcBef>
            </a:pPr>
            <a:r>
              <a:rPr lang="en-US" sz="3629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OUR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620250" y="8045768"/>
            <a:ext cx="6715733" cy="151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8"/>
              </a:lnSpc>
            </a:pPr>
            <a:r>
              <a:rPr lang="en-US" sz="174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 deliver a world class Security and Comprehensive Facility management Service which enables our patrons to free themselves from the security and management issues and focus on to their primary business</a:t>
            </a:r>
          </a:p>
          <a:p>
            <a:pPr algn="l">
              <a:lnSpc>
                <a:spcPts val="2448"/>
              </a:lnSpc>
              <a:spcBef>
                <a:spcPct val="0"/>
              </a:spcBef>
            </a:pPr>
            <a:endParaRPr lang="en-US" sz="1748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0" y="4861527"/>
            <a:ext cx="18288000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PHILOSOPHY : SELFLESSNESS EFFICACY</a:t>
            </a:r>
          </a:p>
        </p:txBody>
      </p:sp>
      <p:sp>
        <p:nvSpPr>
          <p:cNvPr id="22" name="Freeform 22"/>
          <p:cNvSpPr/>
          <p:nvPr/>
        </p:nvSpPr>
        <p:spPr>
          <a:xfrm>
            <a:off x="72734" y="4712824"/>
            <a:ext cx="957057" cy="861352"/>
          </a:xfrm>
          <a:custGeom>
            <a:avLst/>
            <a:gdLst/>
            <a:ahLst/>
            <a:cxnLst/>
            <a:rect l="l" t="t" r="r" b="b"/>
            <a:pathLst>
              <a:path w="957057" h="861352">
                <a:moveTo>
                  <a:pt x="0" y="0"/>
                </a:moveTo>
                <a:lnTo>
                  <a:pt x="957058" y="0"/>
                </a:lnTo>
                <a:lnTo>
                  <a:pt x="957058" y="861352"/>
                </a:lnTo>
                <a:lnTo>
                  <a:pt x="0" y="86135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9999"/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371955" y="4730588"/>
            <a:ext cx="957057" cy="861352"/>
          </a:xfrm>
          <a:custGeom>
            <a:avLst/>
            <a:gdLst/>
            <a:ahLst/>
            <a:cxnLst/>
            <a:rect l="l" t="t" r="r" b="b"/>
            <a:pathLst>
              <a:path w="957057" h="861352">
                <a:moveTo>
                  <a:pt x="0" y="0"/>
                </a:moveTo>
                <a:lnTo>
                  <a:pt x="957058" y="0"/>
                </a:lnTo>
                <a:lnTo>
                  <a:pt x="957058" y="861351"/>
                </a:lnTo>
                <a:lnTo>
                  <a:pt x="0" y="8613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9999"/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2656605" y="4712824"/>
            <a:ext cx="957057" cy="861352"/>
          </a:xfrm>
          <a:custGeom>
            <a:avLst/>
            <a:gdLst/>
            <a:ahLst/>
            <a:cxnLst/>
            <a:rect l="l" t="t" r="r" b="b"/>
            <a:pathLst>
              <a:path w="957057" h="861352">
                <a:moveTo>
                  <a:pt x="0" y="0"/>
                </a:moveTo>
                <a:lnTo>
                  <a:pt x="957057" y="0"/>
                </a:lnTo>
                <a:lnTo>
                  <a:pt x="957057" y="861352"/>
                </a:lnTo>
                <a:lnTo>
                  <a:pt x="0" y="86135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9999"/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4565518" y="4703942"/>
            <a:ext cx="957057" cy="861352"/>
          </a:xfrm>
          <a:custGeom>
            <a:avLst/>
            <a:gdLst/>
            <a:ahLst/>
            <a:cxnLst/>
            <a:rect l="l" t="t" r="r" b="b"/>
            <a:pathLst>
              <a:path w="957057" h="861352">
                <a:moveTo>
                  <a:pt x="0" y="0"/>
                </a:moveTo>
                <a:lnTo>
                  <a:pt x="957058" y="0"/>
                </a:lnTo>
                <a:lnTo>
                  <a:pt x="957058" y="861352"/>
                </a:lnTo>
                <a:lnTo>
                  <a:pt x="0" y="86135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9999"/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5864739" y="4721706"/>
            <a:ext cx="957057" cy="861352"/>
          </a:xfrm>
          <a:custGeom>
            <a:avLst/>
            <a:gdLst/>
            <a:ahLst/>
            <a:cxnLst/>
            <a:rect l="l" t="t" r="r" b="b"/>
            <a:pathLst>
              <a:path w="957057" h="861352">
                <a:moveTo>
                  <a:pt x="0" y="0"/>
                </a:moveTo>
                <a:lnTo>
                  <a:pt x="957058" y="0"/>
                </a:lnTo>
                <a:lnTo>
                  <a:pt x="957058" y="861352"/>
                </a:lnTo>
                <a:lnTo>
                  <a:pt x="0" y="86135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9999"/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7149389" y="4703942"/>
            <a:ext cx="957057" cy="861352"/>
          </a:xfrm>
          <a:custGeom>
            <a:avLst/>
            <a:gdLst/>
            <a:ahLst/>
            <a:cxnLst/>
            <a:rect l="l" t="t" r="r" b="b"/>
            <a:pathLst>
              <a:path w="957057" h="861352">
                <a:moveTo>
                  <a:pt x="0" y="0"/>
                </a:moveTo>
                <a:lnTo>
                  <a:pt x="957058" y="0"/>
                </a:lnTo>
                <a:lnTo>
                  <a:pt x="957058" y="861352"/>
                </a:lnTo>
                <a:lnTo>
                  <a:pt x="0" y="86135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9999"/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9499600" cy="10287000"/>
            <a:chOff x="0" y="0"/>
            <a:chExt cx="2501952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01952" cy="2709333"/>
            </a:xfrm>
            <a:custGeom>
              <a:avLst/>
              <a:gdLst/>
              <a:ahLst/>
              <a:cxnLst/>
              <a:rect l="l" t="t" r="r" b="b"/>
              <a:pathLst>
                <a:path w="2501952" h="2709333">
                  <a:moveTo>
                    <a:pt x="0" y="0"/>
                  </a:moveTo>
                  <a:lnTo>
                    <a:pt x="2501952" y="0"/>
                  </a:lnTo>
                  <a:lnTo>
                    <a:pt x="250195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000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501952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029792" y="2233059"/>
            <a:ext cx="5761990" cy="1905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146322" y="3175849"/>
            <a:ext cx="892887" cy="791952"/>
          </a:xfrm>
          <a:custGeom>
            <a:avLst/>
            <a:gdLst/>
            <a:ahLst/>
            <a:cxnLst/>
            <a:rect l="l" t="t" r="r" b="b"/>
            <a:pathLst>
              <a:path w="892887" h="791952">
                <a:moveTo>
                  <a:pt x="0" y="0"/>
                </a:moveTo>
                <a:lnTo>
                  <a:pt x="892887" y="0"/>
                </a:lnTo>
                <a:lnTo>
                  <a:pt x="892887" y="791952"/>
                </a:lnTo>
                <a:lnTo>
                  <a:pt x="0" y="7919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668920" y="115174"/>
            <a:ext cx="10159029" cy="9143126"/>
          </a:xfrm>
          <a:custGeom>
            <a:avLst/>
            <a:gdLst/>
            <a:ahLst/>
            <a:cxnLst/>
            <a:rect l="l" t="t" r="r" b="b"/>
            <a:pathLst>
              <a:path w="10159029" h="9143126">
                <a:moveTo>
                  <a:pt x="0" y="0"/>
                </a:moveTo>
                <a:lnTo>
                  <a:pt x="10159029" y="0"/>
                </a:lnTo>
                <a:lnTo>
                  <a:pt x="10159029" y="9143126"/>
                </a:lnTo>
                <a:lnTo>
                  <a:pt x="0" y="91431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</a:blip>
            <a:stretch>
              <a:fillRect/>
            </a:stretch>
          </a:blipFill>
        </p:spPr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8583333" y="1209088"/>
            <a:ext cx="7618923" cy="7868824"/>
            <a:chOff x="0" y="0"/>
            <a:chExt cx="6350000" cy="6558280"/>
          </a:xfrm>
        </p:grpSpPr>
        <p:sp>
          <p:nvSpPr>
            <p:cNvPr id="9" name="Freeform 9"/>
            <p:cNvSpPr/>
            <p:nvPr/>
          </p:nvSpPr>
          <p:spPr>
            <a:xfrm>
              <a:off x="74930" y="74930"/>
              <a:ext cx="6200140" cy="6408420"/>
            </a:xfrm>
            <a:custGeom>
              <a:avLst/>
              <a:gdLst/>
              <a:ahLst/>
              <a:cxnLst/>
              <a:rect l="l" t="t" r="r" b="b"/>
              <a:pathLst>
                <a:path w="6200140" h="640842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5"/>
              <a:stretch>
                <a:fillRect l="-27519" r="-27519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6350000" cy="6558280"/>
            </a:xfrm>
            <a:custGeom>
              <a:avLst/>
              <a:gdLst/>
              <a:ahLst/>
              <a:cxnLst/>
              <a:rect l="l" t="t" r="r" b="b"/>
              <a:pathLst>
                <a:path w="6350000" h="655828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D2D2D2"/>
            </a:solidFill>
          </p:spPr>
        </p:sp>
      </p:grpSp>
      <p:sp>
        <p:nvSpPr>
          <p:cNvPr id="11" name="Freeform 11"/>
          <p:cNvSpPr/>
          <p:nvPr/>
        </p:nvSpPr>
        <p:spPr>
          <a:xfrm>
            <a:off x="1213168" y="4522174"/>
            <a:ext cx="659700" cy="911503"/>
          </a:xfrm>
          <a:custGeom>
            <a:avLst/>
            <a:gdLst/>
            <a:ahLst/>
            <a:cxnLst/>
            <a:rect l="l" t="t" r="r" b="b"/>
            <a:pathLst>
              <a:path w="659700" h="911503">
                <a:moveTo>
                  <a:pt x="0" y="0"/>
                </a:moveTo>
                <a:lnTo>
                  <a:pt x="659701" y="0"/>
                </a:lnTo>
                <a:lnTo>
                  <a:pt x="659701" y="911503"/>
                </a:lnTo>
                <a:lnTo>
                  <a:pt x="0" y="9115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28700" y="5861676"/>
            <a:ext cx="936537" cy="838200"/>
          </a:xfrm>
          <a:custGeom>
            <a:avLst/>
            <a:gdLst/>
            <a:ahLst/>
            <a:cxnLst/>
            <a:rect l="l" t="t" r="r" b="b"/>
            <a:pathLst>
              <a:path w="936537" h="838200">
                <a:moveTo>
                  <a:pt x="0" y="0"/>
                </a:moveTo>
                <a:lnTo>
                  <a:pt x="936537" y="0"/>
                </a:lnTo>
                <a:lnTo>
                  <a:pt x="936537" y="838200"/>
                </a:ln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46322" y="7252326"/>
            <a:ext cx="824304" cy="934055"/>
          </a:xfrm>
          <a:custGeom>
            <a:avLst/>
            <a:gdLst/>
            <a:ahLst/>
            <a:cxnLst/>
            <a:rect l="l" t="t" r="r" b="b"/>
            <a:pathLst>
              <a:path w="824304" h="934055">
                <a:moveTo>
                  <a:pt x="0" y="0"/>
                </a:moveTo>
                <a:lnTo>
                  <a:pt x="824304" y="0"/>
                </a:lnTo>
                <a:lnTo>
                  <a:pt x="824304" y="934055"/>
                </a:lnTo>
                <a:lnTo>
                  <a:pt x="0" y="93405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62915" y="8763215"/>
            <a:ext cx="659700" cy="990169"/>
          </a:xfrm>
          <a:custGeom>
            <a:avLst/>
            <a:gdLst/>
            <a:ahLst/>
            <a:cxnLst/>
            <a:rect l="l" t="t" r="r" b="b"/>
            <a:pathLst>
              <a:path w="659700" h="990169">
                <a:moveTo>
                  <a:pt x="0" y="0"/>
                </a:moveTo>
                <a:lnTo>
                  <a:pt x="659701" y="0"/>
                </a:lnTo>
                <a:lnTo>
                  <a:pt x="659701" y="990170"/>
                </a:lnTo>
                <a:lnTo>
                  <a:pt x="0" y="99017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028720" y="1513871"/>
            <a:ext cx="6417963" cy="738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18"/>
              </a:lnSpc>
              <a:spcBef>
                <a:spcPct val="0"/>
              </a:spcBef>
            </a:pPr>
            <a:r>
              <a:rPr lang="en-US" sz="429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CORE VALUES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20" y="952500"/>
            <a:ext cx="3255770" cy="628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80"/>
              </a:lnSpc>
              <a:spcBef>
                <a:spcPct val="0"/>
              </a:spcBef>
            </a:pPr>
            <a:r>
              <a:rPr lang="en-US" sz="3629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OUR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723452" y="3308300"/>
            <a:ext cx="4769516" cy="450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PROFESSIONALISM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723452" y="4714400"/>
            <a:ext cx="4769516" cy="450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INTEGRITY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56605" y="6017251"/>
            <a:ext cx="4769516" cy="450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RESPECT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677167" y="7420601"/>
            <a:ext cx="4769516" cy="450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DEDICATION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677167" y="9001831"/>
            <a:ext cx="4769516" cy="450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OPENNESS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312" r="-2031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20" y="904875"/>
            <a:ext cx="3255770" cy="628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80"/>
              </a:lnSpc>
              <a:spcBef>
                <a:spcPct val="0"/>
              </a:spcBef>
            </a:pPr>
            <a:r>
              <a:rPr lang="en-US" sz="3629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OUR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20" y="1494821"/>
            <a:ext cx="6544963" cy="738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18"/>
              </a:lnSpc>
              <a:spcBef>
                <a:spcPct val="0"/>
              </a:spcBef>
            </a:pPr>
            <a:r>
              <a:rPr lang="en-US" sz="4298">
                <a:solidFill>
                  <a:srgbClr val="8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STRENGTH</a:t>
            </a:r>
          </a:p>
        </p:txBody>
      </p:sp>
      <p:sp>
        <p:nvSpPr>
          <p:cNvPr id="5" name="AutoShape 5"/>
          <p:cNvSpPr/>
          <p:nvPr/>
        </p:nvSpPr>
        <p:spPr>
          <a:xfrm flipH="1">
            <a:off x="1028720" y="2186817"/>
            <a:ext cx="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1029792" y="2252109"/>
            <a:ext cx="261874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>
            <a:off x="10671810" y="1081600"/>
            <a:ext cx="6094969" cy="3428377"/>
            <a:chOff x="0" y="0"/>
            <a:chExt cx="1128903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287760" cy="6350000"/>
            </a:xfrm>
            <a:custGeom>
              <a:avLst/>
              <a:gdLst/>
              <a:ahLst/>
              <a:cxnLst/>
              <a:rect l="l" t="t" r="r" b="b"/>
              <a:pathLst>
                <a:path w="11287760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blipFill>
              <a:blip r:embed="rId3"/>
              <a:stretch>
                <a:fillRect l="-12602" r="-12602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10671810" y="5408135"/>
            <a:ext cx="6094969" cy="3428377"/>
            <a:chOff x="0" y="0"/>
            <a:chExt cx="1128903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287760" cy="6350000"/>
            </a:xfrm>
            <a:custGeom>
              <a:avLst/>
              <a:gdLst/>
              <a:ahLst/>
              <a:cxnLst/>
              <a:rect l="l" t="t" r="r" b="b"/>
              <a:pathLst>
                <a:path w="11287760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blipFill>
              <a:blip r:embed="rId4"/>
              <a:stretch>
                <a:fillRect l="-3730" t="-21713" r="-15591" b="-37398"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1029792" y="9258300"/>
            <a:ext cx="2087283" cy="521821"/>
          </a:xfrm>
          <a:custGeom>
            <a:avLst/>
            <a:gdLst/>
            <a:ahLst/>
            <a:cxnLst/>
            <a:rect l="l" t="t" r="r" b="b"/>
            <a:pathLst>
              <a:path w="2087283" h="521821">
                <a:moveTo>
                  <a:pt x="0" y="0"/>
                </a:moveTo>
                <a:lnTo>
                  <a:pt x="2087282" y="0"/>
                </a:lnTo>
                <a:lnTo>
                  <a:pt x="2087282" y="521821"/>
                </a:lnTo>
                <a:lnTo>
                  <a:pt x="0" y="5218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28700" y="2738639"/>
            <a:ext cx="6171477" cy="5983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PRESENCE PAN INDIA</a:t>
            </a:r>
          </a:p>
          <a:p>
            <a:pPr algn="l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PSARA LICENCES IN 18 STATES</a:t>
            </a:r>
          </a:p>
          <a:p>
            <a:pPr algn="l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STRONG RECTRUITMENT AND VERIFICATION</a:t>
            </a:r>
          </a:p>
          <a:p>
            <a:pPr algn="l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TRAINING AND SKILL DEVELOPMENT</a:t>
            </a:r>
          </a:p>
          <a:p>
            <a:pPr algn="l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EFFICIENT REPORTING SYSTEM</a:t>
            </a:r>
          </a:p>
          <a:p>
            <a:pPr algn="l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EFFICIENT RESPONSE AND MONITORING SYSTEM</a:t>
            </a:r>
          </a:p>
          <a:p>
            <a:pPr algn="l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CLIENT SATISFACTION SURVEY AND QUALITY AUDIT</a:t>
            </a:r>
          </a:p>
          <a:p>
            <a:pPr algn="l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EMPLOYEE WELFARE</a:t>
            </a:r>
          </a:p>
          <a:p>
            <a:pPr algn="l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STATUTORY COMPLIANCES</a:t>
            </a:r>
          </a:p>
          <a:p>
            <a:pPr algn="l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LEAVE AND PRIVILEGES TO ALL</a:t>
            </a:r>
          </a:p>
        </p:txBody>
      </p:sp>
      <p:sp>
        <p:nvSpPr>
          <p:cNvPr id="13" name="Freeform 13"/>
          <p:cNvSpPr/>
          <p:nvPr/>
        </p:nvSpPr>
        <p:spPr>
          <a:xfrm>
            <a:off x="3668920" y="115174"/>
            <a:ext cx="10159029" cy="9143126"/>
          </a:xfrm>
          <a:custGeom>
            <a:avLst/>
            <a:gdLst/>
            <a:ahLst/>
            <a:cxnLst/>
            <a:rect l="l" t="t" r="r" b="b"/>
            <a:pathLst>
              <a:path w="10159029" h="9143126">
                <a:moveTo>
                  <a:pt x="0" y="0"/>
                </a:moveTo>
                <a:lnTo>
                  <a:pt x="10159029" y="0"/>
                </a:lnTo>
                <a:lnTo>
                  <a:pt x="10159029" y="9143126"/>
                </a:lnTo>
                <a:lnTo>
                  <a:pt x="0" y="91431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5000"/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7810500" y="0"/>
            <a:ext cx="3086100" cy="10287000"/>
            <a:chOff x="0" y="0"/>
            <a:chExt cx="812800" cy="270933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00000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812800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312" r="-2031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727439" y="1166593"/>
            <a:ext cx="7899811" cy="8563478"/>
          </a:xfrm>
          <a:custGeom>
            <a:avLst/>
            <a:gdLst/>
            <a:ahLst/>
            <a:cxnLst/>
            <a:rect l="l" t="t" r="r" b="b"/>
            <a:pathLst>
              <a:path w="7899811" h="8563478">
                <a:moveTo>
                  <a:pt x="0" y="0"/>
                </a:moveTo>
                <a:lnTo>
                  <a:pt x="7899811" y="0"/>
                </a:lnTo>
                <a:lnTo>
                  <a:pt x="7899811" y="8563478"/>
                </a:lnTo>
                <a:lnTo>
                  <a:pt x="0" y="85634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011" r="-21767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497793" y="1199814"/>
            <a:ext cx="4957463" cy="738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18"/>
              </a:lnSpc>
              <a:spcBef>
                <a:spcPct val="0"/>
              </a:spcBef>
            </a:pPr>
            <a:r>
              <a:rPr lang="en-US" sz="4298">
                <a:solidFill>
                  <a:srgbClr val="8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US</a:t>
            </a:r>
          </a:p>
        </p:txBody>
      </p:sp>
      <p:sp>
        <p:nvSpPr>
          <p:cNvPr id="5" name="AutoShape 5"/>
          <p:cNvSpPr/>
          <p:nvPr/>
        </p:nvSpPr>
        <p:spPr>
          <a:xfrm>
            <a:off x="4187609" y="1914639"/>
            <a:ext cx="261874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>
            <a:off x="0" y="0"/>
            <a:ext cx="3086100" cy="10287000"/>
            <a:chOff x="0" y="0"/>
            <a:chExt cx="812800" cy="2709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000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4187609" y="8648650"/>
            <a:ext cx="2087283" cy="521821"/>
          </a:xfrm>
          <a:custGeom>
            <a:avLst/>
            <a:gdLst/>
            <a:ahLst/>
            <a:cxnLst/>
            <a:rect l="l" t="t" r="r" b="b"/>
            <a:pathLst>
              <a:path w="2087283" h="521821">
                <a:moveTo>
                  <a:pt x="0" y="0"/>
                </a:moveTo>
                <a:lnTo>
                  <a:pt x="2087283" y="0"/>
                </a:lnTo>
                <a:lnTo>
                  <a:pt x="2087283" y="521821"/>
                </a:lnTo>
                <a:lnTo>
                  <a:pt x="0" y="5218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187609" y="1133139"/>
            <a:ext cx="3255770" cy="705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en-US" sz="41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WHY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86537" y="2509552"/>
            <a:ext cx="6015176" cy="582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90"/>
              </a:lnSpc>
            </a:pPr>
            <a:r>
              <a:rPr lang="en-US" sz="18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WITH RIGHT TECHNIQUES IN PLACE WE CAN AIM TO REDUCE OPERATIONAL EXPENSES REMARKABLY</a:t>
            </a:r>
          </a:p>
          <a:p>
            <a:pPr algn="just">
              <a:lnSpc>
                <a:spcPts val="2590"/>
              </a:lnSpc>
            </a:pPr>
            <a:endParaRPr lang="en-US" sz="185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590"/>
              </a:lnSpc>
            </a:pPr>
            <a:r>
              <a:rPr lang="en-US" sz="18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 COMPLETELY AND MINUTELY ASSESS OUR CLIENTS’ REQUIREMENTS AND OBJECTIVES AND PRESENT WHAT IS SPECIFICALLY SUITED FOR THEM</a:t>
            </a:r>
          </a:p>
          <a:p>
            <a:pPr algn="just">
              <a:lnSpc>
                <a:spcPts val="2590"/>
              </a:lnSpc>
            </a:pPr>
            <a:endParaRPr lang="en-US" sz="185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590"/>
              </a:lnSpc>
            </a:pPr>
            <a:r>
              <a:rPr lang="en-US" sz="18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 ARE CONSCIOUS OF THE FACT THAT OUR BUSINESS GOALS HAVE TO SUPPORT AND ENRICH THE ENVIRONMENT</a:t>
            </a:r>
          </a:p>
          <a:p>
            <a:pPr algn="just">
              <a:lnSpc>
                <a:spcPts val="2590"/>
              </a:lnSpc>
            </a:pPr>
            <a:endParaRPr lang="en-US" sz="185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590"/>
              </a:lnSpc>
            </a:pPr>
            <a:r>
              <a:rPr lang="en-US" sz="18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 BELIEVE EVERYTHING IS POSSIBLE</a:t>
            </a:r>
          </a:p>
          <a:p>
            <a:pPr algn="just">
              <a:lnSpc>
                <a:spcPts val="2590"/>
              </a:lnSpc>
            </a:pPr>
            <a:endParaRPr lang="en-US" sz="185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590"/>
              </a:lnSpc>
            </a:pPr>
            <a:r>
              <a:rPr lang="en-US" sz="18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UNLIKE OTHER COMPANIES WHO BELIEVE IN SUBLETTING THEIR TASKS,WE ARE A COMPANY WHO TAKE ON THE COMPLETE WORK AND EXECUTE WITH OUR OWN RESOURCES</a:t>
            </a:r>
          </a:p>
          <a:p>
            <a:pPr algn="just">
              <a:lnSpc>
                <a:spcPts val="2590"/>
              </a:lnSpc>
              <a:spcBef>
                <a:spcPct val="0"/>
              </a:spcBef>
            </a:pPr>
            <a:endParaRPr lang="en-US" sz="185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481234" y="211544"/>
            <a:ext cx="2123632" cy="1911269"/>
          </a:xfrm>
          <a:custGeom>
            <a:avLst/>
            <a:gdLst/>
            <a:ahLst/>
            <a:cxnLst/>
            <a:rect l="l" t="t" r="r" b="b"/>
            <a:pathLst>
              <a:path w="2123632" h="1911269">
                <a:moveTo>
                  <a:pt x="0" y="0"/>
                </a:moveTo>
                <a:lnTo>
                  <a:pt x="2123632" y="0"/>
                </a:lnTo>
                <a:lnTo>
                  <a:pt x="2123632" y="1911268"/>
                </a:lnTo>
                <a:lnTo>
                  <a:pt x="0" y="19112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9999"/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38377" y="796167"/>
            <a:ext cx="8811247" cy="7930122"/>
          </a:xfrm>
          <a:custGeom>
            <a:avLst/>
            <a:gdLst/>
            <a:ahLst/>
            <a:cxnLst/>
            <a:rect l="l" t="t" r="r" b="b"/>
            <a:pathLst>
              <a:path w="8811247" h="7930122">
                <a:moveTo>
                  <a:pt x="0" y="0"/>
                </a:moveTo>
                <a:lnTo>
                  <a:pt x="8811246" y="0"/>
                </a:lnTo>
                <a:lnTo>
                  <a:pt x="8811246" y="7930122"/>
                </a:lnTo>
                <a:lnTo>
                  <a:pt x="0" y="79301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548949"/>
            <a:ext cx="4957463" cy="738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18"/>
              </a:lnSpc>
              <a:spcBef>
                <a:spcPct val="0"/>
              </a:spcBef>
            </a:pPr>
            <a:r>
              <a:rPr lang="en-US" sz="4298">
                <a:solidFill>
                  <a:srgbClr val="8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WE PROVIDES</a:t>
            </a:r>
          </a:p>
        </p:txBody>
      </p:sp>
      <p:sp>
        <p:nvSpPr>
          <p:cNvPr id="4" name="AutoShape 4"/>
          <p:cNvSpPr/>
          <p:nvPr/>
        </p:nvSpPr>
        <p:spPr>
          <a:xfrm>
            <a:off x="1029771" y="2306236"/>
            <a:ext cx="261874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 rot="5400000">
            <a:off x="7957715" y="-43285"/>
            <a:ext cx="2372570" cy="18288000"/>
            <a:chOff x="0" y="0"/>
            <a:chExt cx="624874" cy="48165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24874" cy="4816592"/>
            </a:xfrm>
            <a:custGeom>
              <a:avLst/>
              <a:gdLst/>
              <a:ahLst/>
              <a:cxnLst/>
              <a:rect l="l" t="t" r="r" b="b"/>
              <a:pathLst>
                <a:path w="624874" h="4816592">
                  <a:moveTo>
                    <a:pt x="0" y="0"/>
                  </a:moveTo>
                  <a:lnTo>
                    <a:pt x="624874" y="0"/>
                  </a:lnTo>
                  <a:lnTo>
                    <a:pt x="624874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8000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624874" cy="4864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0846943" y="799355"/>
            <a:ext cx="6412357" cy="8617230"/>
            <a:chOff x="0" y="0"/>
            <a:chExt cx="3663950" cy="4923790"/>
          </a:xfrm>
        </p:grpSpPr>
        <p:sp>
          <p:nvSpPr>
            <p:cNvPr id="9" name="Freeform 9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800000"/>
            </a:solid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1044357" y="1028700"/>
            <a:ext cx="2965587" cy="3985296"/>
            <a:chOff x="0" y="0"/>
            <a:chExt cx="3663950" cy="4923790"/>
          </a:xfrm>
        </p:grpSpPr>
        <p:sp>
          <p:nvSpPr>
            <p:cNvPr id="12" name="Freeform 12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3"/>
              <a:stretch>
                <a:fillRect l="-99673" r="-99673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14098136" y="1028700"/>
            <a:ext cx="2963750" cy="3982828"/>
            <a:chOff x="0" y="0"/>
            <a:chExt cx="3663950" cy="4923790"/>
          </a:xfrm>
        </p:grpSpPr>
        <p:sp>
          <p:nvSpPr>
            <p:cNvPr id="15" name="Freeform 15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4"/>
              <a:stretch>
                <a:fillRect l="-73408" r="-126077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11088453" y="5143500"/>
            <a:ext cx="2965587" cy="3985296"/>
            <a:chOff x="0" y="0"/>
            <a:chExt cx="3663950" cy="4923790"/>
          </a:xfrm>
        </p:grpSpPr>
        <p:sp>
          <p:nvSpPr>
            <p:cNvPr id="18" name="Freeform 18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5"/>
              <a:stretch>
                <a:fillRect l="-124295" r="-15626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14054040" y="5143500"/>
            <a:ext cx="2963750" cy="3982828"/>
            <a:chOff x="0" y="0"/>
            <a:chExt cx="3663950" cy="4923790"/>
          </a:xfrm>
        </p:grpSpPr>
        <p:sp>
          <p:nvSpPr>
            <p:cNvPr id="21" name="Freeform 21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6"/>
              <a:stretch>
                <a:fillRect l="-104539" r="-94345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3" name="TextBox 23"/>
          <p:cNvSpPr txBox="1"/>
          <p:nvPr/>
        </p:nvSpPr>
        <p:spPr>
          <a:xfrm>
            <a:off x="1028700" y="858151"/>
            <a:ext cx="3255770" cy="628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80"/>
              </a:lnSpc>
              <a:spcBef>
                <a:spcPct val="0"/>
              </a:spcBef>
            </a:pPr>
            <a:r>
              <a:rPr lang="en-US" sz="3629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SERVICES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28700" y="2696761"/>
            <a:ext cx="8115300" cy="4941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86"/>
              </a:lnSpc>
            </a:pPr>
            <a:r>
              <a:rPr lang="en-US" sz="2704" b="1">
                <a:solidFill>
                  <a:srgbClr val="8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SECURITY SERVICES :</a:t>
            </a:r>
            <a:r>
              <a:rPr lang="en-US" sz="2704">
                <a:solidFill>
                  <a:srgbClr val="8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just">
              <a:lnSpc>
                <a:spcPts val="1399"/>
              </a:lnSpc>
            </a:pPr>
            <a:endParaRPr lang="en-US" sz="2704">
              <a:solidFill>
                <a:srgbClr val="8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84002" lvl="1" indent="-292001" algn="l">
              <a:lnSpc>
                <a:spcPts val="3786"/>
              </a:lnSpc>
              <a:buFont typeface="Arial"/>
              <a:buChar char="•"/>
            </a:pPr>
            <a:r>
              <a:rPr lang="en-US" sz="2704">
                <a:solidFill>
                  <a:srgbClr val="800000"/>
                </a:solidFill>
                <a:latin typeface="Poppins"/>
                <a:ea typeface="Poppins"/>
                <a:cs typeface="Poppins"/>
                <a:sym typeface="Poppins"/>
              </a:rPr>
              <a:t>Security officers</a:t>
            </a:r>
          </a:p>
          <a:p>
            <a:pPr marL="584002" lvl="1" indent="-292001" algn="l">
              <a:lnSpc>
                <a:spcPts val="3786"/>
              </a:lnSpc>
              <a:buFont typeface="Arial"/>
              <a:buChar char="•"/>
            </a:pPr>
            <a:r>
              <a:rPr lang="en-US" sz="2704">
                <a:solidFill>
                  <a:srgbClr val="800000"/>
                </a:solidFill>
                <a:latin typeface="Poppins"/>
                <a:ea typeface="Poppins"/>
                <a:cs typeface="Poppins"/>
                <a:sym typeface="Poppins"/>
              </a:rPr>
              <a:t>Security marshal</a:t>
            </a:r>
          </a:p>
          <a:p>
            <a:pPr marL="584002" lvl="1" indent="-292001" algn="l">
              <a:lnSpc>
                <a:spcPts val="3786"/>
              </a:lnSpc>
              <a:buFont typeface="Arial"/>
              <a:buChar char="•"/>
            </a:pPr>
            <a:r>
              <a:rPr lang="en-US" sz="2704">
                <a:solidFill>
                  <a:srgbClr val="800000"/>
                </a:solidFill>
                <a:latin typeface="Poppins"/>
                <a:ea typeface="Poppins"/>
                <a:cs typeface="Poppins"/>
                <a:sym typeface="Poppins"/>
              </a:rPr>
              <a:t>PSO (Private Security Officers)</a:t>
            </a:r>
          </a:p>
          <a:p>
            <a:pPr marL="584002" lvl="1" indent="-292001" algn="l">
              <a:lnSpc>
                <a:spcPts val="3786"/>
              </a:lnSpc>
              <a:buFont typeface="Arial"/>
              <a:buChar char="•"/>
            </a:pPr>
            <a:r>
              <a:rPr lang="en-US" sz="2704">
                <a:solidFill>
                  <a:srgbClr val="800000"/>
                </a:solidFill>
                <a:latin typeface="Poppins"/>
                <a:ea typeface="Poppins"/>
                <a:cs typeface="Poppins"/>
                <a:sym typeface="Poppins"/>
              </a:rPr>
              <a:t>Armed and unarmed security guards</a:t>
            </a:r>
          </a:p>
          <a:p>
            <a:pPr marL="584002" lvl="1" indent="-292001" algn="l">
              <a:lnSpc>
                <a:spcPts val="3786"/>
              </a:lnSpc>
              <a:buFont typeface="Arial"/>
              <a:buChar char="•"/>
            </a:pPr>
            <a:r>
              <a:rPr lang="en-US" sz="2704">
                <a:solidFill>
                  <a:srgbClr val="800000"/>
                </a:solidFill>
                <a:latin typeface="Poppins"/>
                <a:ea typeface="Poppins"/>
                <a:cs typeface="Poppins"/>
                <a:sym typeface="Poppins"/>
              </a:rPr>
              <a:t>Lady security guards</a:t>
            </a:r>
          </a:p>
          <a:p>
            <a:pPr marL="584002" lvl="1" indent="-292001" algn="l">
              <a:lnSpc>
                <a:spcPts val="3786"/>
              </a:lnSpc>
              <a:buFont typeface="Arial"/>
              <a:buChar char="•"/>
            </a:pPr>
            <a:r>
              <a:rPr lang="en-US" sz="2704">
                <a:solidFill>
                  <a:srgbClr val="800000"/>
                </a:solidFill>
                <a:latin typeface="Poppins"/>
                <a:ea typeface="Poppins"/>
                <a:cs typeface="Poppins"/>
                <a:sym typeface="Poppins"/>
              </a:rPr>
              <a:t>Security surveillance</a:t>
            </a:r>
          </a:p>
          <a:p>
            <a:pPr marL="584002" lvl="1" indent="-292001" algn="l">
              <a:lnSpc>
                <a:spcPts val="3786"/>
              </a:lnSpc>
              <a:buFont typeface="Arial"/>
              <a:buChar char="•"/>
            </a:pPr>
            <a:r>
              <a:rPr lang="en-US" sz="2704">
                <a:solidFill>
                  <a:srgbClr val="800000"/>
                </a:solidFill>
                <a:latin typeface="Poppins"/>
                <a:ea typeface="Poppins"/>
                <a:cs typeface="Poppins"/>
                <a:sym typeface="Poppins"/>
              </a:rPr>
              <a:t>QRT (Quick Response Team)</a:t>
            </a:r>
          </a:p>
          <a:p>
            <a:pPr marL="584002" lvl="1" indent="-292001" algn="l">
              <a:lnSpc>
                <a:spcPts val="3786"/>
              </a:lnSpc>
              <a:buFont typeface="Arial"/>
              <a:buChar char="•"/>
            </a:pPr>
            <a:r>
              <a:rPr lang="en-US" sz="2704">
                <a:solidFill>
                  <a:srgbClr val="800000"/>
                </a:solidFill>
                <a:latin typeface="Poppins"/>
                <a:ea typeface="Poppins"/>
                <a:cs typeface="Poppins"/>
                <a:sym typeface="Poppins"/>
              </a:rPr>
              <a:t>Event security</a:t>
            </a:r>
          </a:p>
          <a:p>
            <a:pPr marL="584002" lvl="1" indent="-292001" algn="l">
              <a:lnSpc>
                <a:spcPts val="3786"/>
              </a:lnSpc>
              <a:spcBef>
                <a:spcPct val="0"/>
              </a:spcBef>
              <a:buFont typeface="Arial"/>
              <a:buChar char="•"/>
            </a:pPr>
            <a:r>
              <a:rPr lang="en-US" sz="2704">
                <a:solidFill>
                  <a:srgbClr val="800000"/>
                </a:solidFill>
                <a:latin typeface="Poppins"/>
                <a:ea typeface="Poppins"/>
                <a:cs typeface="Poppins"/>
                <a:sym typeface="Poppins"/>
              </a:rPr>
              <a:t>Security audit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38377" y="796167"/>
            <a:ext cx="8811247" cy="7930122"/>
          </a:xfrm>
          <a:custGeom>
            <a:avLst/>
            <a:gdLst/>
            <a:ahLst/>
            <a:cxnLst/>
            <a:rect l="l" t="t" r="r" b="b"/>
            <a:pathLst>
              <a:path w="8811247" h="7930122">
                <a:moveTo>
                  <a:pt x="0" y="0"/>
                </a:moveTo>
                <a:lnTo>
                  <a:pt x="8811246" y="0"/>
                </a:lnTo>
                <a:lnTo>
                  <a:pt x="8811246" y="7930122"/>
                </a:lnTo>
                <a:lnTo>
                  <a:pt x="0" y="79301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548949"/>
            <a:ext cx="4957463" cy="738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18"/>
              </a:lnSpc>
              <a:spcBef>
                <a:spcPct val="0"/>
              </a:spcBef>
            </a:pPr>
            <a:r>
              <a:rPr lang="en-US" sz="4298">
                <a:solidFill>
                  <a:srgbClr val="8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WE PROVIDES</a:t>
            </a:r>
          </a:p>
        </p:txBody>
      </p:sp>
      <p:sp>
        <p:nvSpPr>
          <p:cNvPr id="4" name="AutoShape 4"/>
          <p:cNvSpPr/>
          <p:nvPr/>
        </p:nvSpPr>
        <p:spPr>
          <a:xfrm>
            <a:off x="1029771" y="2306236"/>
            <a:ext cx="261874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 rot="5400000">
            <a:off x="7754044" y="-246956"/>
            <a:ext cx="2779912" cy="18288000"/>
            <a:chOff x="0" y="0"/>
            <a:chExt cx="732158" cy="48165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32158" cy="4816592"/>
            </a:xfrm>
            <a:custGeom>
              <a:avLst/>
              <a:gdLst/>
              <a:ahLst/>
              <a:cxnLst/>
              <a:rect l="l" t="t" r="r" b="b"/>
              <a:pathLst>
                <a:path w="732158" h="4816592">
                  <a:moveTo>
                    <a:pt x="0" y="0"/>
                  </a:moveTo>
                  <a:lnTo>
                    <a:pt x="732158" y="0"/>
                  </a:lnTo>
                  <a:lnTo>
                    <a:pt x="732158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8000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732158" cy="4864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0846943" y="799355"/>
            <a:ext cx="6412357" cy="8617230"/>
            <a:chOff x="0" y="0"/>
            <a:chExt cx="3663950" cy="4923790"/>
          </a:xfrm>
        </p:grpSpPr>
        <p:sp>
          <p:nvSpPr>
            <p:cNvPr id="9" name="Freeform 9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800000"/>
            </a:solid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1044357" y="1028700"/>
            <a:ext cx="2965587" cy="3985296"/>
            <a:chOff x="0" y="0"/>
            <a:chExt cx="3663950" cy="4923790"/>
          </a:xfrm>
        </p:grpSpPr>
        <p:sp>
          <p:nvSpPr>
            <p:cNvPr id="12" name="Freeform 12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3"/>
              <a:stretch>
                <a:fillRect l="-55528" r="-84393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14098136" y="1028700"/>
            <a:ext cx="2963750" cy="3982828"/>
            <a:chOff x="0" y="0"/>
            <a:chExt cx="3663950" cy="4923790"/>
          </a:xfrm>
        </p:grpSpPr>
        <p:sp>
          <p:nvSpPr>
            <p:cNvPr id="15" name="Freeform 15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4"/>
              <a:stretch>
                <a:fillRect l="-120399" r="-18990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11088453" y="5143500"/>
            <a:ext cx="2965587" cy="3985296"/>
            <a:chOff x="0" y="0"/>
            <a:chExt cx="3663950" cy="4923790"/>
          </a:xfrm>
        </p:grpSpPr>
        <p:sp>
          <p:nvSpPr>
            <p:cNvPr id="18" name="Freeform 18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5"/>
              <a:stretch>
                <a:fillRect l="-25177" r="-25177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14054040" y="5143500"/>
            <a:ext cx="2963750" cy="3982828"/>
            <a:chOff x="0" y="0"/>
            <a:chExt cx="3663950" cy="4923790"/>
          </a:xfrm>
        </p:grpSpPr>
        <p:sp>
          <p:nvSpPr>
            <p:cNvPr id="21" name="Freeform 21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6"/>
              <a:stretch>
                <a:fillRect l="-13591" r="-66349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3" name="TextBox 23"/>
          <p:cNvSpPr txBox="1"/>
          <p:nvPr/>
        </p:nvSpPr>
        <p:spPr>
          <a:xfrm>
            <a:off x="1028700" y="858151"/>
            <a:ext cx="3255770" cy="628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80"/>
              </a:lnSpc>
              <a:spcBef>
                <a:spcPct val="0"/>
              </a:spcBef>
            </a:pPr>
            <a:r>
              <a:rPr lang="en-US" sz="3629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SERVICES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29771" y="2889368"/>
            <a:ext cx="9470048" cy="3817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79"/>
              </a:lnSpc>
            </a:pPr>
            <a:r>
              <a:rPr lang="en-US" sz="2700" b="1">
                <a:solidFill>
                  <a:srgbClr val="800000"/>
                </a:solidFill>
                <a:latin typeface="Poppins Bold"/>
                <a:ea typeface="Poppins Bold"/>
                <a:cs typeface="Poppins Bold"/>
                <a:sym typeface="Poppins Bold"/>
              </a:rPr>
              <a:t>HOUSEKEEPING SERVICES:</a:t>
            </a:r>
            <a:r>
              <a:rPr lang="en-US" sz="2700">
                <a:solidFill>
                  <a:srgbClr val="8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just">
              <a:lnSpc>
                <a:spcPts val="3779"/>
              </a:lnSpc>
            </a:pPr>
            <a:endParaRPr lang="en-US" sz="2700">
              <a:solidFill>
                <a:srgbClr val="8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82930" lvl="1" indent="-291465" algn="l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800000"/>
                </a:solidFill>
                <a:latin typeface="Poppins"/>
                <a:ea typeface="Poppins"/>
                <a:cs typeface="Poppins"/>
                <a:sym typeface="Poppins"/>
              </a:rPr>
              <a:t>Manual housekeeping</a:t>
            </a:r>
          </a:p>
          <a:p>
            <a:pPr marL="582930" lvl="1" indent="-291465" algn="l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800000"/>
                </a:solidFill>
                <a:latin typeface="Poppins"/>
                <a:ea typeface="Poppins"/>
                <a:cs typeface="Poppins"/>
                <a:sym typeface="Poppins"/>
              </a:rPr>
              <a:t>Mechanized housekeeping</a:t>
            </a:r>
          </a:p>
          <a:p>
            <a:pPr marL="582930" lvl="1" indent="-291465" algn="l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800000"/>
                </a:solidFill>
                <a:latin typeface="Poppins"/>
                <a:ea typeface="Poppins"/>
                <a:cs typeface="Poppins"/>
                <a:sym typeface="Poppins"/>
              </a:rPr>
              <a:t>Maintenance and technical services</a:t>
            </a:r>
          </a:p>
          <a:p>
            <a:pPr marL="582930" lvl="1" indent="-291465" algn="l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800000"/>
                </a:solidFill>
                <a:latin typeface="Poppins"/>
                <a:ea typeface="Poppins"/>
                <a:cs typeface="Poppins"/>
                <a:sym typeface="Poppins"/>
              </a:rPr>
              <a:t>Horticulture and pest control</a:t>
            </a:r>
          </a:p>
          <a:p>
            <a:pPr marL="582930" lvl="1" indent="-291465" algn="l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800000"/>
                </a:solidFill>
                <a:latin typeface="Poppins"/>
                <a:ea typeface="Poppins"/>
                <a:cs typeface="Poppins"/>
                <a:sym typeface="Poppins"/>
              </a:rPr>
              <a:t>Façade cleaning AND ALLIED SERVICES</a:t>
            </a:r>
          </a:p>
          <a:p>
            <a:pPr marL="582930" lvl="1" indent="-291465" algn="l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800000"/>
                </a:solidFill>
                <a:latin typeface="Poppins"/>
                <a:ea typeface="Poppins"/>
                <a:cs typeface="Poppins"/>
                <a:sym typeface="Poppins"/>
              </a:rPr>
              <a:t>Conservancy staff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38377" y="796167"/>
            <a:ext cx="8811247" cy="7930122"/>
          </a:xfrm>
          <a:custGeom>
            <a:avLst/>
            <a:gdLst/>
            <a:ahLst/>
            <a:cxnLst/>
            <a:rect l="l" t="t" r="r" b="b"/>
            <a:pathLst>
              <a:path w="8811247" h="7930122">
                <a:moveTo>
                  <a:pt x="0" y="0"/>
                </a:moveTo>
                <a:lnTo>
                  <a:pt x="8811246" y="0"/>
                </a:lnTo>
                <a:lnTo>
                  <a:pt x="8811246" y="7930122"/>
                </a:lnTo>
                <a:lnTo>
                  <a:pt x="0" y="79301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548949"/>
            <a:ext cx="4957463" cy="738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18"/>
              </a:lnSpc>
              <a:spcBef>
                <a:spcPct val="0"/>
              </a:spcBef>
            </a:pPr>
            <a:r>
              <a:rPr lang="en-US" sz="4298">
                <a:solidFill>
                  <a:srgbClr val="8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WE PROVIDES</a:t>
            </a:r>
          </a:p>
        </p:txBody>
      </p:sp>
      <p:sp>
        <p:nvSpPr>
          <p:cNvPr id="4" name="AutoShape 4"/>
          <p:cNvSpPr/>
          <p:nvPr/>
        </p:nvSpPr>
        <p:spPr>
          <a:xfrm>
            <a:off x="1029771" y="2306236"/>
            <a:ext cx="261874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 rot="5400000">
            <a:off x="7014803" y="-986197"/>
            <a:ext cx="4258394" cy="18288000"/>
            <a:chOff x="0" y="0"/>
            <a:chExt cx="1121552" cy="48165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21552" cy="4816592"/>
            </a:xfrm>
            <a:custGeom>
              <a:avLst/>
              <a:gdLst/>
              <a:ahLst/>
              <a:cxnLst/>
              <a:rect l="l" t="t" r="r" b="b"/>
              <a:pathLst>
                <a:path w="1121552" h="4816592">
                  <a:moveTo>
                    <a:pt x="0" y="0"/>
                  </a:moveTo>
                  <a:lnTo>
                    <a:pt x="1121552" y="0"/>
                  </a:lnTo>
                  <a:lnTo>
                    <a:pt x="1121552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8000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121552" cy="4864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0846943" y="799355"/>
            <a:ext cx="6412357" cy="8617230"/>
            <a:chOff x="0" y="0"/>
            <a:chExt cx="3663950" cy="4923790"/>
          </a:xfrm>
        </p:grpSpPr>
        <p:sp>
          <p:nvSpPr>
            <p:cNvPr id="9" name="Freeform 9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800000"/>
            </a:solid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1044357" y="1028700"/>
            <a:ext cx="2965587" cy="3985296"/>
            <a:chOff x="0" y="0"/>
            <a:chExt cx="3663950" cy="4923790"/>
          </a:xfrm>
        </p:grpSpPr>
        <p:sp>
          <p:nvSpPr>
            <p:cNvPr id="12" name="Freeform 12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3"/>
              <a:stretch>
                <a:fillRect l="-39970" r="-39970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14098136" y="1028700"/>
            <a:ext cx="2963750" cy="3982828"/>
            <a:chOff x="0" y="0"/>
            <a:chExt cx="3663950" cy="4923790"/>
          </a:xfrm>
        </p:grpSpPr>
        <p:sp>
          <p:nvSpPr>
            <p:cNvPr id="15" name="Freeform 15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4"/>
              <a:stretch>
                <a:fillRect l="-23885" r="-23885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11088453" y="5143500"/>
            <a:ext cx="2965587" cy="3985296"/>
            <a:chOff x="0" y="0"/>
            <a:chExt cx="3663950" cy="4923790"/>
          </a:xfrm>
        </p:grpSpPr>
        <p:sp>
          <p:nvSpPr>
            <p:cNvPr id="18" name="Freeform 18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5"/>
              <a:stretch>
                <a:fillRect l="-26852" r="-26852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14054040" y="5143500"/>
            <a:ext cx="2963750" cy="3982828"/>
            <a:chOff x="0" y="0"/>
            <a:chExt cx="3663950" cy="4923790"/>
          </a:xfrm>
        </p:grpSpPr>
        <p:sp>
          <p:nvSpPr>
            <p:cNvPr id="21" name="Freeform 21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6"/>
              <a:stretch>
                <a:fillRect l="-608" r="-608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3" name="TextBox 23"/>
          <p:cNvSpPr txBox="1"/>
          <p:nvPr/>
        </p:nvSpPr>
        <p:spPr>
          <a:xfrm>
            <a:off x="1028700" y="858151"/>
            <a:ext cx="3255770" cy="628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80"/>
              </a:lnSpc>
              <a:spcBef>
                <a:spcPct val="0"/>
              </a:spcBef>
            </a:pPr>
            <a:r>
              <a:rPr lang="en-US" sz="3629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SERVICES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28700" y="2687236"/>
            <a:ext cx="9470048" cy="2865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79"/>
              </a:lnSpc>
            </a:pPr>
            <a:r>
              <a:rPr lang="en-US" sz="2700" b="1">
                <a:solidFill>
                  <a:srgbClr val="8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MEP SERVICES : </a:t>
            </a:r>
          </a:p>
          <a:p>
            <a:pPr algn="just">
              <a:lnSpc>
                <a:spcPts val="3779"/>
              </a:lnSpc>
            </a:pPr>
            <a:endParaRPr lang="en-US" sz="2700" b="1">
              <a:solidFill>
                <a:srgbClr val="8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582930" lvl="1" indent="-291465" algn="just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800000"/>
                </a:solidFill>
                <a:latin typeface="Poppins"/>
                <a:ea typeface="Poppins"/>
                <a:cs typeface="Poppins"/>
                <a:sym typeface="Poppins"/>
              </a:rPr>
              <a:t>Mechanical services</a:t>
            </a:r>
          </a:p>
          <a:p>
            <a:pPr marL="582930" lvl="1" indent="-291465" algn="just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800000"/>
                </a:solidFill>
                <a:latin typeface="Poppins"/>
                <a:ea typeface="Poppins"/>
                <a:cs typeface="Poppins"/>
                <a:sym typeface="Poppins"/>
              </a:rPr>
              <a:t>Electrical services</a:t>
            </a:r>
          </a:p>
          <a:p>
            <a:pPr marL="582930" lvl="1" indent="-291465" algn="just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800000"/>
                </a:solidFill>
                <a:latin typeface="Poppins"/>
                <a:ea typeface="Poppins"/>
                <a:cs typeface="Poppins"/>
                <a:sym typeface="Poppins"/>
              </a:rPr>
              <a:t>Plumbing services</a:t>
            </a:r>
          </a:p>
          <a:p>
            <a:pPr marL="582930" lvl="1" indent="-291465" algn="just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800000"/>
                </a:solidFill>
                <a:latin typeface="Poppins"/>
                <a:ea typeface="Poppins"/>
                <a:cs typeface="Poppins"/>
                <a:sym typeface="Poppins"/>
              </a:rPr>
              <a:t>Engineering services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29771" y="6276256"/>
            <a:ext cx="8876272" cy="2388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79"/>
              </a:lnSpc>
            </a:pPr>
            <a:r>
              <a:rPr lang="en-US" sz="27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MANPOWER SERVICES:</a:t>
            </a: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just">
              <a:lnSpc>
                <a:spcPts val="3779"/>
              </a:lnSpc>
            </a:pPr>
            <a:endParaRPr lang="en-US" sz="27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3779"/>
              </a:lnSpc>
              <a:spcBef>
                <a:spcPct val="0"/>
              </a:spcBef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Out sourced manpower of all categories (scientists, office staff, engineering staff, technical staff, nursing staff, drivers ,room attendants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762" r="-10705" b="-1124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859249" y="690108"/>
            <a:ext cx="4400051" cy="4400051"/>
          </a:xfrm>
          <a:custGeom>
            <a:avLst/>
            <a:gdLst/>
            <a:ahLst/>
            <a:cxnLst/>
            <a:rect l="l" t="t" r="r" b="b"/>
            <a:pathLst>
              <a:path w="4400051" h="4400051">
                <a:moveTo>
                  <a:pt x="0" y="0"/>
                </a:moveTo>
                <a:lnTo>
                  <a:pt x="4400051" y="0"/>
                </a:lnTo>
                <a:lnTo>
                  <a:pt x="4400051" y="4400050"/>
                </a:lnTo>
                <a:lnTo>
                  <a:pt x="0" y="44000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9128259">
            <a:off x="9729374" y="6282566"/>
            <a:ext cx="3520005" cy="4386299"/>
          </a:xfrm>
          <a:custGeom>
            <a:avLst/>
            <a:gdLst/>
            <a:ahLst/>
            <a:cxnLst/>
            <a:rect l="l" t="t" r="r" b="b"/>
            <a:pathLst>
              <a:path w="3520005" h="4386299">
                <a:moveTo>
                  <a:pt x="0" y="0"/>
                </a:moveTo>
                <a:lnTo>
                  <a:pt x="3520005" y="0"/>
                </a:lnTo>
                <a:lnTo>
                  <a:pt x="3520005" y="4386299"/>
                </a:lnTo>
                <a:lnTo>
                  <a:pt x="0" y="43862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941779" y="-746316"/>
            <a:ext cx="6101892" cy="4141659"/>
          </a:xfrm>
          <a:custGeom>
            <a:avLst/>
            <a:gdLst/>
            <a:ahLst/>
            <a:cxnLst/>
            <a:rect l="l" t="t" r="r" b="b"/>
            <a:pathLst>
              <a:path w="6101892" h="4141659">
                <a:moveTo>
                  <a:pt x="0" y="0"/>
                </a:moveTo>
                <a:lnTo>
                  <a:pt x="6101892" y="0"/>
                </a:lnTo>
                <a:lnTo>
                  <a:pt x="6101892" y="4141659"/>
                </a:lnTo>
                <a:lnTo>
                  <a:pt x="0" y="41416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74409" y="2647450"/>
            <a:ext cx="8771408" cy="6114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682"/>
              </a:lnSpc>
            </a:pPr>
            <a:r>
              <a:rPr lang="en-US" sz="13878">
                <a:solidFill>
                  <a:srgbClr val="E6A713"/>
                </a:solidFill>
                <a:latin typeface="Bodoni FLF"/>
                <a:ea typeface="Bodoni FLF"/>
                <a:cs typeface="Bodoni FLF"/>
                <a:sym typeface="Bodoni FLF"/>
              </a:rPr>
              <a:t>Honors</a:t>
            </a:r>
          </a:p>
          <a:p>
            <a:pPr algn="l">
              <a:lnSpc>
                <a:spcPts val="15682"/>
              </a:lnSpc>
            </a:pPr>
            <a:r>
              <a:rPr lang="en-US" sz="13878">
                <a:solidFill>
                  <a:srgbClr val="E6A713"/>
                </a:solidFill>
                <a:latin typeface="Bodoni FLF"/>
                <a:ea typeface="Bodoni FLF"/>
                <a:cs typeface="Bodoni FLF"/>
                <a:sym typeface="Bodoni FLF"/>
              </a:rPr>
              <a:t>      &amp; </a:t>
            </a:r>
          </a:p>
          <a:p>
            <a:pPr algn="l">
              <a:lnSpc>
                <a:spcPts val="15682"/>
              </a:lnSpc>
            </a:pPr>
            <a:r>
              <a:rPr lang="en-US" sz="13878">
                <a:solidFill>
                  <a:srgbClr val="E6A713"/>
                </a:solidFill>
                <a:latin typeface="Bodoni FLF"/>
                <a:ea typeface="Bodoni FLF"/>
                <a:cs typeface="Bodoni FLF"/>
                <a:sym typeface="Bodoni FLF"/>
              </a:rPr>
              <a:t>       Awards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498" r="-2860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40459" y="548318"/>
            <a:ext cx="5086093" cy="5086093"/>
          </a:xfrm>
          <a:custGeom>
            <a:avLst/>
            <a:gdLst/>
            <a:ahLst/>
            <a:cxnLst/>
            <a:rect l="l" t="t" r="r" b="b"/>
            <a:pathLst>
              <a:path w="5086093" h="5086093">
                <a:moveTo>
                  <a:pt x="0" y="0"/>
                </a:moveTo>
                <a:lnTo>
                  <a:pt x="5086093" y="0"/>
                </a:lnTo>
                <a:lnTo>
                  <a:pt x="5086093" y="5086093"/>
                </a:lnTo>
                <a:lnTo>
                  <a:pt x="0" y="50860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0" y="2618877"/>
            <a:ext cx="18288000" cy="2492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0"/>
              </a:lnSpc>
            </a:pPr>
            <a:r>
              <a:rPr lang="en-US" sz="14000">
                <a:solidFill>
                  <a:srgbClr val="6D2507"/>
                </a:solidFill>
                <a:latin typeface="Lavonia Classy"/>
                <a:ea typeface="Lavonia Classy"/>
                <a:cs typeface="Lavonia Classy"/>
                <a:sym typeface="Lavonia Classy"/>
              </a:rPr>
              <a:t>Pride of The Nation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0" y="6405139"/>
            <a:ext cx="1828800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15"/>
              </a:lnSpc>
            </a:pPr>
            <a:r>
              <a:rPr lang="en-US" sz="4500" b="1" spc="89">
                <a:solidFill>
                  <a:srgbClr val="6D2507"/>
                </a:solidFill>
                <a:latin typeface="Simonetta Bold"/>
                <a:ea typeface="Simonetta Bold"/>
                <a:cs typeface="Simonetta Bold"/>
                <a:sym typeface="Simonetta Bold"/>
              </a:rPr>
              <a:t>MR. VINAY KUMAR SINGH</a:t>
            </a:r>
          </a:p>
        </p:txBody>
      </p:sp>
      <p:sp>
        <p:nvSpPr>
          <p:cNvPr id="6" name="Freeform 6"/>
          <p:cNvSpPr/>
          <p:nvPr/>
        </p:nvSpPr>
        <p:spPr>
          <a:xfrm flipV="1">
            <a:off x="440459" y="4652589"/>
            <a:ext cx="5086093" cy="5086093"/>
          </a:xfrm>
          <a:custGeom>
            <a:avLst/>
            <a:gdLst/>
            <a:ahLst/>
            <a:cxnLst/>
            <a:rect l="l" t="t" r="r" b="b"/>
            <a:pathLst>
              <a:path w="5086093" h="5086093">
                <a:moveTo>
                  <a:pt x="0" y="5086093"/>
                </a:moveTo>
                <a:lnTo>
                  <a:pt x="5086093" y="5086093"/>
                </a:lnTo>
                <a:lnTo>
                  <a:pt x="5086093" y="0"/>
                </a:lnTo>
                <a:lnTo>
                  <a:pt x="0" y="0"/>
                </a:lnTo>
                <a:lnTo>
                  <a:pt x="0" y="508609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2761448" y="548318"/>
            <a:ext cx="5086093" cy="5086093"/>
          </a:xfrm>
          <a:custGeom>
            <a:avLst/>
            <a:gdLst/>
            <a:ahLst/>
            <a:cxnLst/>
            <a:rect l="l" t="t" r="r" b="b"/>
            <a:pathLst>
              <a:path w="5086093" h="5086093">
                <a:moveTo>
                  <a:pt x="5086093" y="0"/>
                </a:moveTo>
                <a:lnTo>
                  <a:pt x="0" y="0"/>
                </a:lnTo>
                <a:lnTo>
                  <a:pt x="0" y="5086093"/>
                </a:lnTo>
                <a:lnTo>
                  <a:pt x="5086093" y="5086093"/>
                </a:lnTo>
                <a:lnTo>
                  <a:pt x="508609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2761448" y="4652589"/>
            <a:ext cx="5086093" cy="5086093"/>
          </a:xfrm>
          <a:custGeom>
            <a:avLst/>
            <a:gdLst/>
            <a:ahLst/>
            <a:cxnLst/>
            <a:rect l="l" t="t" r="r" b="b"/>
            <a:pathLst>
              <a:path w="5086093" h="5086093">
                <a:moveTo>
                  <a:pt x="5086093" y="5086093"/>
                </a:moveTo>
                <a:lnTo>
                  <a:pt x="0" y="5086093"/>
                </a:lnTo>
                <a:lnTo>
                  <a:pt x="0" y="0"/>
                </a:lnTo>
                <a:lnTo>
                  <a:pt x="5086093" y="0"/>
                </a:lnTo>
                <a:lnTo>
                  <a:pt x="5086093" y="508609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5503800" y="787544"/>
            <a:ext cx="8024724" cy="0"/>
          </a:xfrm>
          <a:prstGeom prst="line">
            <a:avLst/>
          </a:prstGeom>
          <a:ln w="19050" cap="flat">
            <a:solidFill>
              <a:srgbClr val="6D250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5131638" y="9501487"/>
            <a:ext cx="8024724" cy="0"/>
          </a:xfrm>
          <a:prstGeom prst="line">
            <a:avLst/>
          </a:prstGeom>
          <a:ln w="19050" cap="flat">
            <a:solidFill>
              <a:srgbClr val="6D250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>
            <a:off x="6337279" y="1321189"/>
            <a:ext cx="5582401" cy="1095546"/>
          </a:xfrm>
          <a:custGeom>
            <a:avLst/>
            <a:gdLst/>
            <a:ahLst/>
            <a:cxnLst/>
            <a:rect l="l" t="t" r="r" b="b"/>
            <a:pathLst>
              <a:path w="5582401" h="1095546">
                <a:moveTo>
                  <a:pt x="0" y="0"/>
                </a:moveTo>
                <a:lnTo>
                  <a:pt x="5582401" y="0"/>
                </a:lnTo>
                <a:lnTo>
                  <a:pt x="5582401" y="1095546"/>
                </a:lnTo>
                <a:lnTo>
                  <a:pt x="0" y="10955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0" y="7194278"/>
            <a:ext cx="18288000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6D2507"/>
                </a:solidFill>
                <a:latin typeface="Simonetta"/>
                <a:ea typeface="Simonetta"/>
                <a:cs typeface="Simonetta"/>
                <a:sym typeface="Simonetta"/>
              </a:rPr>
              <a:t>MANAGING DIRECTOR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0" y="8261078"/>
            <a:ext cx="1828800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15"/>
              </a:lnSpc>
            </a:pPr>
            <a:r>
              <a:rPr lang="en-US" sz="4500" b="1" spc="89">
                <a:solidFill>
                  <a:srgbClr val="6D2507"/>
                </a:solidFill>
                <a:latin typeface="Simonetta Bold"/>
                <a:ea typeface="Simonetta Bold"/>
                <a:cs typeface="Simonetta Bold"/>
                <a:sym typeface="Simonetta Bold"/>
              </a:rPr>
              <a:t>RAKSHAK SECURITAS PVT LTD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-15521" y="5168794"/>
            <a:ext cx="1828800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15"/>
              </a:lnSpc>
            </a:pPr>
            <a:r>
              <a:rPr lang="en-US" sz="4500" spc="89">
                <a:solidFill>
                  <a:srgbClr val="6D2507"/>
                </a:solidFill>
                <a:latin typeface="Simonetta"/>
                <a:ea typeface="Simonetta"/>
                <a:cs typeface="Simonetta"/>
                <a:sym typeface="Simonetta"/>
              </a:rPr>
              <a:t>BY HOME MINISTER OF INDIA, SHRI RAJNATH SINGH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0" y="5928889"/>
            <a:ext cx="18288000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6D2507"/>
                </a:solidFill>
                <a:latin typeface="Simonetta"/>
                <a:ea typeface="Simonetta"/>
                <a:cs typeface="Simonetta"/>
                <a:sym typeface="Simonetta"/>
              </a:rPr>
              <a:t>to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356572" y="1606303"/>
            <a:ext cx="9574856" cy="7074394"/>
          </a:xfrm>
          <a:custGeom>
            <a:avLst/>
            <a:gdLst/>
            <a:ahLst/>
            <a:cxnLst/>
            <a:rect l="l" t="t" r="r" b="b"/>
            <a:pathLst>
              <a:path w="9574856" h="7074394">
                <a:moveTo>
                  <a:pt x="0" y="0"/>
                </a:moveTo>
                <a:lnTo>
                  <a:pt x="9574856" y="0"/>
                </a:lnTo>
                <a:lnTo>
                  <a:pt x="9574856" y="7074394"/>
                </a:lnTo>
                <a:lnTo>
                  <a:pt x="0" y="70743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4790" t="-18049" r="-75070" b="-16158"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416" t="-14007" b="-20027"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051" r="-2305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001016" y="838200"/>
            <a:ext cx="8285968" cy="1267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39"/>
              </a:lnSpc>
            </a:pPr>
            <a:r>
              <a:rPr lang="en-US" sz="7099">
                <a:solidFill>
                  <a:srgbClr val="6D2507"/>
                </a:solidFill>
                <a:latin typeface="Lavonia Classy"/>
                <a:ea typeface="Lavonia Classy"/>
                <a:cs typeface="Lavonia Classy"/>
                <a:sym typeface="Lavonia Classy"/>
              </a:rPr>
              <a:t>Best Industry Award </a:t>
            </a: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2084450" y="2689482"/>
            <a:ext cx="5833132" cy="5833132"/>
            <a:chOff x="0" y="0"/>
            <a:chExt cx="13884457" cy="1388445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884456" cy="13884456"/>
            </a:xfrm>
            <a:custGeom>
              <a:avLst/>
              <a:gdLst/>
              <a:ahLst/>
              <a:cxnLst/>
              <a:rect l="l" t="t" r="r" b="b"/>
              <a:pathLst>
                <a:path w="13884456" h="13884456">
                  <a:moveTo>
                    <a:pt x="2773211" y="13884456"/>
                  </a:moveTo>
                  <a:lnTo>
                    <a:pt x="11111245" y="13884456"/>
                  </a:lnTo>
                  <a:cubicBezTo>
                    <a:pt x="11847471" y="13884456"/>
                    <a:pt x="12550008" y="13322669"/>
                    <a:pt x="12550008" y="12375140"/>
                  </a:cubicBezTo>
                  <a:cubicBezTo>
                    <a:pt x="13428032" y="12375140"/>
                    <a:pt x="13884456" y="11774576"/>
                    <a:pt x="13884456" y="11154097"/>
                  </a:cubicBezTo>
                  <a:lnTo>
                    <a:pt x="13884456" y="2730358"/>
                  </a:lnTo>
                  <a:cubicBezTo>
                    <a:pt x="13884456" y="2393199"/>
                    <a:pt x="13747694" y="2087823"/>
                    <a:pt x="13526822" y="1866950"/>
                  </a:cubicBezTo>
                  <a:cubicBezTo>
                    <a:pt x="13233217" y="1573345"/>
                    <a:pt x="12923037" y="1509314"/>
                    <a:pt x="12550007" y="1509314"/>
                  </a:cubicBezTo>
                  <a:cubicBezTo>
                    <a:pt x="12550008" y="581327"/>
                    <a:pt x="11866067" y="0"/>
                    <a:pt x="11111245" y="0"/>
                  </a:cubicBezTo>
                  <a:lnTo>
                    <a:pt x="2773211" y="0"/>
                  </a:lnTo>
                  <a:cubicBezTo>
                    <a:pt x="2036983" y="0"/>
                    <a:pt x="1334449" y="561783"/>
                    <a:pt x="1334449" y="1509315"/>
                  </a:cubicBezTo>
                  <a:cubicBezTo>
                    <a:pt x="456427" y="1509315"/>
                    <a:pt x="0" y="2109881"/>
                    <a:pt x="0" y="2730358"/>
                  </a:cubicBezTo>
                  <a:lnTo>
                    <a:pt x="0" y="11154097"/>
                  </a:lnTo>
                  <a:cubicBezTo>
                    <a:pt x="0" y="11491256"/>
                    <a:pt x="136762" y="11796633"/>
                    <a:pt x="357635" y="12017506"/>
                  </a:cubicBezTo>
                  <a:cubicBezTo>
                    <a:pt x="651240" y="12311110"/>
                    <a:pt x="961419" y="12375141"/>
                    <a:pt x="1334449" y="12375141"/>
                  </a:cubicBezTo>
                  <a:cubicBezTo>
                    <a:pt x="1334449" y="13303129"/>
                    <a:pt x="2018389" y="13884456"/>
                    <a:pt x="2773211" y="13884456"/>
                  </a:cubicBezTo>
                  <a:close/>
                </a:path>
              </a:pathLst>
            </a:custGeom>
            <a:solidFill>
              <a:srgbClr val="6D2507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84229" y="84229"/>
              <a:ext cx="13715998" cy="13715997"/>
            </a:xfrm>
            <a:custGeom>
              <a:avLst/>
              <a:gdLst/>
              <a:ahLst/>
              <a:cxnLst/>
              <a:rect l="l" t="t" r="r" b="b"/>
              <a:pathLst>
                <a:path w="13715998" h="13715997">
                  <a:moveTo>
                    <a:pt x="12579185" y="1509314"/>
                  </a:moveTo>
                  <a:lnTo>
                    <a:pt x="12381550" y="1509314"/>
                  </a:lnTo>
                  <a:lnTo>
                    <a:pt x="12381550" y="1354534"/>
                  </a:lnTo>
                  <a:cubicBezTo>
                    <a:pt x="12381550" y="606444"/>
                    <a:pt x="11775105" y="0"/>
                    <a:pt x="11027016" y="0"/>
                  </a:cubicBezTo>
                  <a:lnTo>
                    <a:pt x="2688982" y="0"/>
                  </a:lnTo>
                  <a:cubicBezTo>
                    <a:pt x="1940893" y="0"/>
                    <a:pt x="1334449" y="606445"/>
                    <a:pt x="1334449" y="1354534"/>
                  </a:cubicBezTo>
                  <a:lnTo>
                    <a:pt x="1334449" y="1509314"/>
                  </a:lnTo>
                  <a:lnTo>
                    <a:pt x="1136814" y="1509314"/>
                  </a:lnTo>
                  <a:cubicBezTo>
                    <a:pt x="508969" y="1509314"/>
                    <a:pt x="0" y="2018284"/>
                    <a:pt x="0" y="2646129"/>
                  </a:cubicBezTo>
                  <a:lnTo>
                    <a:pt x="0" y="11069868"/>
                  </a:lnTo>
                  <a:cubicBezTo>
                    <a:pt x="0" y="11697713"/>
                    <a:pt x="508969" y="12206682"/>
                    <a:pt x="1136814" y="12206682"/>
                  </a:cubicBezTo>
                  <a:lnTo>
                    <a:pt x="1334449" y="12206682"/>
                  </a:lnTo>
                  <a:lnTo>
                    <a:pt x="1334449" y="12361463"/>
                  </a:lnTo>
                  <a:cubicBezTo>
                    <a:pt x="1334449" y="13109550"/>
                    <a:pt x="1940894" y="13715997"/>
                    <a:pt x="2688982" y="13715997"/>
                  </a:cubicBezTo>
                  <a:lnTo>
                    <a:pt x="11027016" y="13715997"/>
                  </a:lnTo>
                  <a:cubicBezTo>
                    <a:pt x="11775107" y="13715997"/>
                    <a:pt x="12381550" y="13109550"/>
                    <a:pt x="12381550" y="12361463"/>
                  </a:cubicBezTo>
                  <a:lnTo>
                    <a:pt x="12381550" y="12206682"/>
                  </a:lnTo>
                  <a:lnTo>
                    <a:pt x="12579185" y="12206682"/>
                  </a:lnTo>
                  <a:cubicBezTo>
                    <a:pt x="13207031" y="12206682"/>
                    <a:pt x="13715998" y="11697713"/>
                    <a:pt x="13715998" y="11069868"/>
                  </a:cubicBezTo>
                  <a:lnTo>
                    <a:pt x="13715998" y="2646129"/>
                  </a:lnTo>
                  <a:cubicBezTo>
                    <a:pt x="13715998" y="2018284"/>
                    <a:pt x="13207031" y="1509314"/>
                    <a:pt x="12579185" y="1509314"/>
                  </a:cubicBezTo>
                  <a:close/>
                </a:path>
              </a:pathLst>
            </a:custGeom>
            <a:blipFill>
              <a:blip r:embed="rId3"/>
              <a:stretch>
                <a:fillRect l="-12029" r="-21303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220230" y="269523"/>
            <a:ext cx="5214788" cy="5214788"/>
          </a:xfrm>
          <a:custGeom>
            <a:avLst/>
            <a:gdLst/>
            <a:ahLst/>
            <a:cxnLst/>
            <a:rect l="l" t="t" r="r" b="b"/>
            <a:pathLst>
              <a:path w="5214788" h="5214788">
                <a:moveTo>
                  <a:pt x="0" y="0"/>
                </a:moveTo>
                <a:lnTo>
                  <a:pt x="5214788" y="0"/>
                </a:lnTo>
                <a:lnTo>
                  <a:pt x="5214788" y="5214788"/>
                </a:lnTo>
                <a:lnTo>
                  <a:pt x="0" y="52147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V="1">
            <a:off x="220230" y="4802689"/>
            <a:ext cx="5214788" cy="5214788"/>
          </a:xfrm>
          <a:custGeom>
            <a:avLst/>
            <a:gdLst/>
            <a:ahLst/>
            <a:cxnLst/>
            <a:rect l="l" t="t" r="r" b="b"/>
            <a:pathLst>
              <a:path w="5214788" h="5214788">
                <a:moveTo>
                  <a:pt x="0" y="5214788"/>
                </a:moveTo>
                <a:lnTo>
                  <a:pt x="5214788" y="5214788"/>
                </a:lnTo>
                <a:lnTo>
                  <a:pt x="5214788" y="0"/>
                </a:lnTo>
                <a:lnTo>
                  <a:pt x="0" y="0"/>
                </a:lnTo>
                <a:lnTo>
                  <a:pt x="0" y="521478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2852982" y="269523"/>
            <a:ext cx="5214788" cy="5214788"/>
          </a:xfrm>
          <a:custGeom>
            <a:avLst/>
            <a:gdLst/>
            <a:ahLst/>
            <a:cxnLst/>
            <a:rect l="l" t="t" r="r" b="b"/>
            <a:pathLst>
              <a:path w="5214788" h="5214788">
                <a:moveTo>
                  <a:pt x="5214788" y="0"/>
                </a:moveTo>
                <a:lnTo>
                  <a:pt x="0" y="0"/>
                </a:lnTo>
                <a:lnTo>
                  <a:pt x="0" y="5214788"/>
                </a:lnTo>
                <a:lnTo>
                  <a:pt x="5214788" y="5214788"/>
                </a:lnTo>
                <a:lnTo>
                  <a:pt x="521478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2852982" y="4802689"/>
            <a:ext cx="5214788" cy="5214788"/>
          </a:xfrm>
          <a:custGeom>
            <a:avLst/>
            <a:gdLst/>
            <a:ahLst/>
            <a:cxnLst/>
            <a:rect l="l" t="t" r="r" b="b"/>
            <a:pathLst>
              <a:path w="5214788" h="5214788">
                <a:moveTo>
                  <a:pt x="5214788" y="5214788"/>
                </a:moveTo>
                <a:lnTo>
                  <a:pt x="0" y="5214788"/>
                </a:lnTo>
                <a:lnTo>
                  <a:pt x="0" y="0"/>
                </a:lnTo>
                <a:lnTo>
                  <a:pt x="5214788" y="0"/>
                </a:lnTo>
                <a:lnTo>
                  <a:pt x="5214788" y="521478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>
            <a:off x="5411690" y="514803"/>
            <a:ext cx="8227777" cy="0"/>
          </a:xfrm>
          <a:prstGeom prst="line">
            <a:avLst/>
          </a:prstGeom>
          <a:ln w="19050" cap="flat">
            <a:solidFill>
              <a:srgbClr val="6D250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>
            <a:off x="5030111" y="9774280"/>
            <a:ext cx="8227777" cy="0"/>
          </a:xfrm>
          <a:prstGeom prst="line">
            <a:avLst/>
          </a:prstGeom>
          <a:ln w="19050" cap="flat">
            <a:solidFill>
              <a:srgbClr val="6D250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TextBox 13"/>
          <p:cNvSpPr txBox="1"/>
          <p:nvPr/>
        </p:nvSpPr>
        <p:spPr>
          <a:xfrm>
            <a:off x="10177283" y="4920431"/>
            <a:ext cx="5825772" cy="563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19"/>
              </a:lnSpc>
            </a:pPr>
            <a:r>
              <a:rPr lang="en-US" sz="3299">
                <a:solidFill>
                  <a:srgbClr val="6D2507"/>
                </a:solidFill>
                <a:latin typeface="Simonetta"/>
                <a:ea typeface="Simonetta"/>
                <a:cs typeface="Simonetta"/>
                <a:sym typeface="Simonetta"/>
              </a:rPr>
              <a:t> </a:t>
            </a:r>
            <a:r>
              <a:rPr lang="en-US" sz="3299" b="1">
                <a:solidFill>
                  <a:srgbClr val="6D2507"/>
                </a:solidFill>
                <a:latin typeface="Simonetta Bold"/>
                <a:ea typeface="Simonetta Bold"/>
                <a:cs typeface="Simonetta Bold"/>
                <a:sym typeface="Simonetta Bold"/>
              </a:rPr>
              <a:t>Mr. Viany Kumar Singh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44000" y="3330759"/>
            <a:ext cx="6815186" cy="976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6D2507"/>
                </a:solidFill>
                <a:latin typeface="Simonetta Bold"/>
                <a:ea typeface="Simonetta Bold"/>
                <a:cs typeface="Simonetta Bold"/>
                <a:sym typeface="Simonetta Bold"/>
              </a:rPr>
              <a:t>By Union State Minister of Labour &amp; Empowerment Shri Bandaru Dattatreya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14406" y="4351020"/>
            <a:ext cx="474373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2500">
                <a:solidFill>
                  <a:srgbClr val="6D2507"/>
                </a:solidFill>
                <a:latin typeface="Simonetta"/>
                <a:ea typeface="Simonetta"/>
                <a:cs typeface="Simonetta"/>
                <a:sym typeface="Simonetta"/>
              </a:rPr>
              <a:t>to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38707" y="5539373"/>
            <a:ext cx="5825772" cy="563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3299">
                <a:solidFill>
                  <a:srgbClr val="6D2507"/>
                </a:solidFill>
                <a:latin typeface="Simonetta"/>
                <a:ea typeface="Simonetta"/>
                <a:cs typeface="Simonetta"/>
                <a:sym typeface="Simonetta"/>
              </a:rPr>
              <a:t>Managing Director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937517" y="6541403"/>
            <a:ext cx="7021669" cy="563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3299" b="1">
                <a:solidFill>
                  <a:srgbClr val="6D2507"/>
                </a:solidFill>
                <a:latin typeface="Simonetta Bold"/>
                <a:ea typeface="Simonetta Bold"/>
                <a:cs typeface="Simonetta Bold"/>
                <a:sym typeface="Simonetta Bold"/>
              </a:rPr>
              <a:t>RAKSHAK SECURITAS PVT LTD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051" r="-2305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001016" y="838200"/>
            <a:ext cx="8285968" cy="1267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39"/>
              </a:lnSpc>
            </a:pPr>
            <a:r>
              <a:rPr lang="en-US" sz="7099">
                <a:solidFill>
                  <a:srgbClr val="6D2507"/>
                </a:solidFill>
                <a:latin typeface="Lavonia Classy"/>
                <a:ea typeface="Lavonia Classy"/>
                <a:cs typeface="Lavonia Classy"/>
                <a:sym typeface="Lavonia Classy"/>
              </a:rPr>
              <a:t>Appreciation Letter</a:t>
            </a: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2084450" y="2689482"/>
            <a:ext cx="5833132" cy="5833132"/>
            <a:chOff x="0" y="0"/>
            <a:chExt cx="13884457" cy="1388445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884456" cy="13884456"/>
            </a:xfrm>
            <a:custGeom>
              <a:avLst/>
              <a:gdLst/>
              <a:ahLst/>
              <a:cxnLst/>
              <a:rect l="l" t="t" r="r" b="b"/>
              <a:pathLst>
                <a:path w="13884456" h="13884456">
                  <a:moveTo>
                    <a:pt x="2773211" y="13884456"/>
                  </a:moveTo>
                  <a:lnTo>
                    <a:pt x="11111245" y="13884456"/>
                  </a:lnTo>
                  <a:cubicBezTo>
                    <a:pt x="11847471" y="13884456"/>
                    <a:pt x="12550008" y="13322669"/>
                    <a:pt x="12550008" y="12375140"/>
                  </a:cubicBezTo>
                  <a:cubicBezTo>
                    <a:pt x="13428032" y="12375140"/>
                    <a:pt x="13884456" y="11774576"/>
                    <a:pt x="13884456" y="11154097"/>
                  </a:cubicBezTo>
                  <a:lnTo>
                    <a:pt x="13884456" y="2730358"/>
                  </a:lnTo>
                  <a:cubicBezTo>
                    <a:pt x="13884456" y="2393199"/>
                    <a:pt x="13747694" y="2087823"/>
                    <a:pt x="13526822" y="1866950"/>
                  </a:cubicBezTo>
                  <a:cubicBezTo>
                    <a:pt x="13233217" y="1573345"/>
                    <a:pt x="12923037" y="1509314"/>
                    <a:pt x="12550007" y="1509314"/>
                  </a:cubicBezTo>
                  <a:cubicBezTo>
                    <a:pt x="12550008" y="581327"/>
                    <a:pt x="11866067" y="0"/>
                    <a:pt x="11111245" y="0"/>
                  </a:cubicBezTo>
                  <a:lnTo>
                    <a:pt x="2773211" y="0"/>
                  </a:lnTo>
                  <a:cubicBezTo>
                    <a:pt x="2036983" y="0"/>
                    <a:pt x="1334449" y="561783"/>
                    <a:pt x="1334449" y="1509315"/>
                  </a:cubicBezTo>
                  <a:cubicBezTo>
                    <a:pt x="456427" y="1509315"/>
                    <a:pt x="0" y="2109881"/>
                    <a:pt x="0" y="2730358"/>
                  </a:cubicBezTo>
                  <a:lnTo>
                    <a:pt x="0" y="11154097"/>
                  </a:lnTo>
                  <a:cubicBezTo>
                    <a:pt x="0" y="11491256"/>
                    <a:pt x="136762" y="11796633"/>
                    <a:pt x="357635" y="12017506"/>
                  </a:cubicBezTo>
                  <a:cubicBezTo>
                    <a:pt x="651240" y="12311110"/>
                    <a:pt x="961419" y="12375141"/>
                    <a:pt x="1334449" y="12375141"/>
                  </a:cubicBezTo>
                  <a:cubicBezTo>
                    <a:pt x="1334449" y="13303129"/>
                    <a:pt x="2018389" y="13884456"/>
                    <a:pt x="2773211" y="13884456"/>
                  </a:cubicBezTo>
                  <a:close/>
                </a:path>
              </a:pathLst>
            </a:custGeom>
            <a:solidFill>
              <a:srgbClr val="6D2507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84229" y="84229"/>
              <a:ext cx="13715998" cy="13715997"/>
            </a:xfrm>
            <a:custGeom>
              <a:avLst/>
              <a:gdLst/>
              <a:ahLst/>
              <a:cxnLst/>
              <a:rect l="l" t="t" r="r" b="b"/>
              <a:pathLst>
                <a:path w="13715998" h="13715997">
                  <a:moveTo>
                    <a:pt x="12579185" y="1509314"/>
                  </a:moveTo>
                  <a:lnTo>
                    <a:pt x="12381550" y="1509314"/>
                  </a:lnTo>
                  <a:lnTo>
                    <a:pt x="12381550" y="1354534"/>
                  </a:lnTo>
                  <a:cubicBezTo>
                    <a:pt x="12381550" y="606444"/>
                    <a:pt x="11775105" y="0"/>
                    <a:pt x="11027016" y="0"/>
                  </a:cubicBezTo>
                  <a:lnTo>
                    <a:pt x="2688982" y="0"/>
                  </a:lnTo>
                  <a:cubicBezTo>
                    <a:pt x="1940893" y="0"/>
                    <a:pt x="1334449" y="606445"/>
                    <a:pt x="1334449" y="1354534"/>
                  </a:cubicBezTo>
                  <a:lnTo>
                    <a:pt x="1334449" y="1509314"/>
                  </a:lnTo>
                  <a:lnTo>
                    <a:pt x="1136814" y="1509314"/>
                  </a:lnTo>
                  <a:cubicBezTo>
                    <a:pt x="508969" y="1509314"/>
                    <a:pt x="0" y="2018284"/>
                    <a:pt x="0" y="2646129"/>
                  </a:cubicBezTo>
                  <a:lnTo>
                    <a:pt x="0" y="11069868"/>
                  </a:lnTo>
                  <a:cubicBezTo>
                    <a:pt x="0" y="11697713"/>
                    <a:pt x="508969" y="12206682"/>
                    <a:pt x="1136814" y="12206682"/>
                  </a:cubicBezTo>
                  <a:lnTo>
                    <a:pt x="1334449" y="12206682"/>
                  </a:lnTo>
                  <a:lnTo>
                    <a:pt x="1334449" y="12361463"/>
                  </a:lnTo>
                  <a:cubicBezTo>
                    <a:pt x="1334449" y="13109550"/>
                    <a:pt x="1940894" y="13715997"/>
                    <a:pt x="2688982" y="13715997"/>
                  </a:cubicBezTo>
                  <a:lnTo>
                    <a:pt x="11027016" y="13715997"/>
                  </a:lnTo>
                  <a:cubicBezTo>
                    <a:pt x="11775107" y="13715997"/>
                    <a:pt x="12381550" y="13109550"/>
                    <a:pt x="12381550" y="12361463"/>
                  </a:cubicBezTo>
                  <a:lnTo>
                    <a:pt x="12381550" y="12206682"/>
                  </a:lnTo>
                  <a:lnTo>
                    <a:pt x="12579185" y="12206682"/>
                  </a:lnTo>
                  <a:cubicBezTo>
                    <a:pt x="13207031" y="12206682"/>
                    <a:pt x="13715998" y="11697713"/>
                    <a:pt x="13715998" y="11069868"/>
                  </a:cubicBezTo>
                  <a:lnTo>
                    <a:pt x="13715998" y="2646129"/>
                  </a:lnTo>
                  <a:cubicBezTo>
                    <a:pt x="13715998" y="2018284"/>
                    <a:pt x="13207031" y="1509314"/>
                    <a:pt x="12579185" y="1509314"/>
                  </a:cubicBezTo>
                  <a:close/>
                </a:path>
              </a:pathLst>
            </a:custGeom>
            <a:blipFill>
              <a:blip r:embed="rId3"/>
              <a:stretch>
                <a:fillRect b="-41342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220230" y="269523"/>
            <a:ext cx="5214788" cy="5214788"/>
          </a:xfrm>
          <a:custGeom>
            <a:avLst/>
            <a:gdLst/>
            <a:ahLst/>
            <a:cxnLst/>
            <a:rect l="l" t="t" r="r" b="b"/>
            <a:pathLst>
              <a:path w="5214788" h="5214788">
                <a:moveTo>
                  <a:pt x="0" y="0"/>
                </a:moveTo>
                <a:lnTo>
                  <a:pt x="5214788" y="0"/>
                </a:lnTo>
                <a:lnTo>
                  <a:pt x="5214788" y="5214788"/>
                </a:lnTo>
                <a:lnTo>
                  <a:pt x="0" y="52147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V="1">
            <a:off x="220230" y="4802689"/>
            <a:ext cx="5214788" cy="5214788"/>
          </a:xfrm>
          <a:custGeom>
            <a:avLst/>
            <a:gdLst/>
            <a:ahLst/>
            <a:cxnLst/>
            <a:rect l="l" t="t" r="r" b="b"/>
            <a:pathLst>
              <a:path w="5214788" h="5214788">
                <a:moveTo>
                  <a:pt x="0" y="5214788"/>
                </a:moveTo>
                <a:lnTo>
                  <a:pt x="5214788" y="5214788"/>
                </a:lnTo>
                <a:lnTo>
                  <a:pt x="5214788" y="0"/>
                </a:lnTo>
                <a:lnTo>
                  <a:pt x="0" y="0"/>
                </a:lnTo>
                <a:lnTo>
                  <a:pt x="0" y="521478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2852982" y="269523"/>
            <a:ext cx="5214788" cy="5214788"/>
          </a:xfrm>
          <a:custGeom>
            <a:avLst/>
            <a:gdLst/>
            <a:ahLst/>
            <a:cxnLst/>
            <a:rect l="l" t="t" r="r" b="b"/>
            <a:pathLst>
              <a:path w="5214788" h="5214788">
                <a:moveTo>
                  <a:pt x="5214788" y="0"/>
                </a:moveTo>
                <a:lnTo>
                  <a:pt x="0" y="0"/>
                </a:lnTo>
                <a:lnTo>
                  <a:pt x="0" y="5214788"/>
                </a:lnTo>
                <a:lnTo>
                  <a:pt x="5214788" y="5214788"/>
                </a:lnTo>
                <a:lnTo>
                  <a:pt x="521478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2852982" y="4802689"/>
            <a:ext cx="5214788" cy="5214788"/>
          </a:xfrm>
          <a:custGeom>
            <a:avLst/>
            <a:gdLst/>
            <a:ahLst/>
            <a:cxnLst/>
            <a:rect l="l" t="t" r="r" b="b"/>
            <a:pathLst>
              <a:path w="5214788" h="5214788">
                <a:moveTo>
                  <a:pt x="5214788" y="5214788"/>
                </a:moveTo>
                <a:lnTo>
                  <a:pt x="0" y="5214788"/>
                </a:lnTo>
                <a:lnTo>
                  <a:pt x="0" y="0"/>
                </a:lnTo>
                <a:lnTo>
                  <a:pt x="5214788" y="0"/>
                </a:lnTo>
                <a:lnTo>
                  <a:pt x="5214788" y="521478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>
            <a:off x="5411690" y="514803"/>
            <a:ext cx="8227777" cy="0"/>
          </a:xfrm>
          <a:prstGeom prst="line">
            <a:avLst/>
          </a:prstGeom>
          <a:ln w="19050" cap="flat">
            <a:solidFill>
              <a:srgbClr val="6D250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>
            <a:off x="5030111" y="9774280"/>
            <a:ext cx="8227777" cy="0"/>
          </a:xfrm>
          <a:prstGeom prst="line">
            <a:avLst/>
          </a:prstGeom>
          <a:ln w="19050" cap="flat">
            <a:solidFill>
              <a:srgbClr val="6D250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TextBox 13"/>
          <p:cNvSpPr txBox="1"/>
          <p:nvPr/>
        </p:nvSpPr>
        <p:spPr>
          <a:xfrm>
            <a:off x="8356701" y="2819767"/>
            <a:ext cx="8349632" cy="587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6D2507"/>
                </a:solidFill>
                <a:latin typeface="Simonetta Bold"/>
                <a:ea typeface="Simonetta Bold"/>
                <a:cs typeface="Simonetta Bold"/>
                <a:sym typeface="Simonetta Bold"/>
              </a:rPr>
              <a:t>Completion of Chandrayan - 3 Project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247240" y="3820657"/>
            <a:ext cx="6568553" cy="417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99"/>
              </a:lnSpc>
            </a:pPr>
            <a:r>
              <a:rPr lang="en-US" sz="2999">
                <a:solidFill>
                  <a:srgbClr val="6D2507"/>
                </a:solidFill>
                <a:latin typeface="Simonetta"/>
                <a:ea typeface="Simonetta"/>
                <a:cs typeface="Simonetta"/>
                <a:sym typeface="Simonetta"/>
              </a:rPr>
              <a:t>Employees of</a:t>
            </a:r>
            <a:r>
              <a:rPr lang="en-US" sz="2999" b="1">
                <a:solidFill>
                  <a:srgbClr val="6D2507"/>
                </a:solidFill>
                <a:latin typeface="Simonetta Bold"/>
                <a:ea typeface="Simonetta Bold"/>
                <a:cs typeface="Simonetta Bold"/>
                <a:sym typeface="Simonetta Bold"/>
              </a:rPr>
              <a:t> Instrumentation Limited</a:t>
            </a:r>
            <a:r>
              <a:rPr lang="en-US" sz="2999">
                <a:solidFill>
                  <a:srgbClr val="6D2507"/>
                </a:solidFill>
                <a:latin typeface="Simonetta"/>
                <a:ea typeface="Simonetta"/>
                <a:cs typeface="Simonetta"/>
                <a:sym typeface="Simonetta"/>
              </a:rPr>
              <a:t> Palakkad, has played a vital part in the successful completion of Chandryan-3 Project and the role of contract employees under </a:t>
            </a:r>
            <a:r>
              <a:rPr lang="en-US" sz="2999" b="1">
                <a:solidFill>
                  <a:srgbClr val="6D2507"/>
                </a:solidFill>
                <a:latin typeface="Simonetta Bold"/>
                <a:ea typeface="Simonetta Bold"/>
                <a:cs typeface="Simonetta Bold"/>
                <a:sym typeface="Simonetta Bold"/>
              </a:rPr>
              <a:t>M/s. Rakshak Securitas Pvt Ltd</a:t>
            </a:r>
            <a:r>
              <a:rPr lang="en-US" sz="2999">
                <a:solidFill>
                  <a:srgbClr val="6D2507"/>
                </a:solidFill>
                <a:latin typeface="Simonetta"/>
                <a:ea typeface="Simonetta"/>
                <a:cs typeface="Simonetta"/>
                <a:sym typeface="Simonetta"/>
              </a:rPr>
              <a:t>, </a:t>
            </a:r>
          </a:p>
          <a:p>
            <a:pPr algn="just">
              <a:lnSpc>
                <a:spcPts val="4199"/>
              </a:lnSpc>
            </a:pPr>
            <a:r>
              <a:rPr lang="en-US" sz="2999">
                <a:solidFill>
                  <a:srgbClr val="6D2507"/>
                </a:solidFill>
                <a:latin typeface="Simonetta"/>
                <a:ea typeface="Simonetta"/>
                <a:cs typeface="Simonetta"/>
                <a:sym typeface="Simonetta"/>
              </a:rPr>
              <a:t>New Delhi is atso well appreciated in the successful completion of Chandrayan - 3 Project.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051" r="-2305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001016" y="838200"/>
            <a:ext cx="8285968" cy="1267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39"/>
              </a:lnSpc>
            </a:pPr>
            <a:r>
              <a:rPr lang="en-US" sz="7099">
                <a:solidFill>
                  <a:srgbClr val="6D2507"/>
                </a:solidFill>
                <a:latin typeface="Lavonia Classy"/>
                <a:ea typeface="Lavonia Classy"/>
                <a:cs typeface="Lavonia Classy"/>
                <a:sym typeface="Lavonia Classy"/>
              </a:rPr>
              <a:t>Certificate of Appreciation</a:t>
            </a: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2084450" y="2689482"/>
            <a:ext cx="5833132" cy="5833132"/>
            <a:chOff x="0" y="0"/>
            <a:chExt cx="13884457" cy="1388445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884456" cy="13884456"/>
            </a:xfrm>
            <a:custGeom>
              <a:avLst/>
              <a:gdLst/>
              <a:ahLst/>
              <a:cxnLst/>
              <a:rect l="l" t="t" r="r" b="b"/>
              <a:pathLst>
                <a:path w="13884456" h="13884456">
                  <a:moveTo>
                    <a:pt x="2773211" y="13884456"/>
                  </a:moveTo>
                  <a:lnTo>
                    <a:pt x="11111245" y="13884456"/>
                  </a:lnTo>
                  <a:cubicBezTo>
                    <a:pt x="11847471" y="13884456"/>
                    <a:pt x="12550008" y="13322669"/>
                    <a:pt x="12550008" y="12375140"/>
                  </a:cubicBezTo>
                  <a:cubicBezTo>
                    <a:pt x="13428032" y="12375140"/>
                    <a:pt x="13884456" y="11774576"/>
                    <a:pt x="13884456" y="11154097"/>
                  </a:cubicBezTo>
                  <a:lnTo>
                    <a:pt x="13884456" y="2730358"/>
                  </a:lnTo>
                  <a:cubicBezTo>
                    <a:pt x="13884456" y="2393199"/>
                    <a:pt x="13747694" y="2087823"/>
                    <a:pt x="13526822" y="1866950"/>
                  </a:cubicBezTo>
                  <a:cubicBezTo>
                    <a:pt x="13233217" y="1573345"/>
                    <a:pt x="12923037" y="1509314"/>
                    <a:pt x="12550007" y="1509314"/>
                  </a:cubicBezTo>
                  <a:cubicBezTo>
                    <a:pt x="12550008" y="581327"/>
                    <a:pt x="11866067" y="0"/>
                    <a:pt x="11111245" y="0"/>
                  </a:cubicBezTo>
                  <a:lnTo>
                    <a:pt x="2773211" y="0"/>
                  </a:lnTo>
                  <a:cubicBezTo>
                    <a:pt x="2036983" y="0"/>
                    <a:pt x="1334449" y="561783"/>
                    <a:pt x="1334449" y="1509315"/>
                  </a:cubicBezTo>
                  <a:cubicBezTo>
                    <a:pt x="456427" y="1509315"/>
                    <a:pt x="0" y="2109881"/>
                    <a:pt x="0" y="2730358"/>
                  </a:cubicBezTo>
                  <a:lnTo>
                    <a:pt x="0" y="11154097"/>
                  </a:lnTo>
                  <a:cubicBezTo>
                    <a:pt x="0" y="11491256"/>
                    <a:pt x="136762" y="11796633"/>
                    <a:pt x="357635" y="12017506"/>
                  </a:cubicBezTo>
                  <a:cubicBezTo>
                    <a:pt x="651240" y="12311110"/>
                    <a:pt x="961419" y="12375141"/>
                    <a:pt x="1334449" y="12375141"/>
                  </a:cubicBezTo>
                  <a:cubicBezTo>
                    <a:pt x="1334449" y="13303129"/>
                    <a:pt x="2018389" y="13884456"/>
                    <a:pt x="2773211" y="13884456"/>
                  </a:cubicBezTo>
                  <a:close/>
                </a:path>
              </a:pathLst>
            </a:custGeom>
            <a:solidFill>
              <a:srgbClr val="6D2507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84229" y="84229"/>
              <a:ext cx="13715998" cy="13715997"/>
            </a:xfrm>
            <a:custGeom>
              <a:avLst/>
              <a:gdLst/>
              <a:ahLst/>
              <a:cxnLst/>
              <a:rect l="l" t="t" r="r" b="b"/>
              <a:pathLst>
                <a:path w="13715998" h="13715997">
                  <a:moveTo>
                    <a:pt x="12579185" y="1509314"/>
                  </a:moveTo>
                  <a:lnTo>
                    <a:pt x="12381550" y="1509314"/>
                  </a:lnTo>
                  <a:lnTo>
                    <a:pt x="12381550" y="1354534"/>
                  </a:lnTo>
                  <a:cubicBezTo>
                    <a:pt x="12381550" y="606444"/>
                    <a:pt x="11775105" y="0"/>
                    <a:pt x="11027016" y="0"/>
                  </a:cubicBezTo>
                  <a:lnTo>
                    <a:pt x="2688982" y="0"/>
                  </a:lnTo>
                  <a:cubicBezTo>
                    <a:pt x="1940893" y="0"/>
                    <a:pt x="1334449" y="606445"/>
                    <a:pt x="1334449" y="1354534"/>
                  </a:cubicBezTo>
                  <a:lnTo>
                    <a:pt x="1334449" y="1509314"/>
                  </a:lnTo>
                  <a:lnTo>
                    <a:pt x="1136814" y="1509314"/>
                  </a:lnTo>
                  <a:cubicBezTo>
                    <a:pt x="508969" y="1509314"/>
                    <a:pt x="0" y="2018284"/>
                    <a:pt x="0" y="2646129"/>
                  </a:cubicBezTo>
                  <a:lnTo>
                    <a:pt x="0" y="11069868"/>
                  </a:lnTo>
                  <a:cubicBezTo>
                    <a:pt x="0" y="11697713"/>
                    <a:pt x="508969" y="12206682"/>
                    <a:pt x="1136814" y="12206682"/>
                  </a:cubicBezTo>
                  <a:lnTo>
                    <a:pt x="1334449" y="12206682"/>
                  </a:lnTo>
                  <a:lnTo>
                    <a:pt x="1334449" y="12361463"/>
                  </a:lnTo>
                  <a:cubicBezTo>
                    <a:pt x="1334449" y="13109550"/>
                    <a:pt x="1940894" y="13715997"/>
                    <a:pt x="2688982" y="13715997"/>
                  </a:cubicBezTo>
                  <a:lnTo>
                    <a:pt x="11027016" y="13715997"/>
                  </a:lnTo>
                  <a:cubicBezTo>
                    <a:pt x="11775107" y="13715997"/>
                    <a:pt x="12381550" y="13109550"/>
                    <a:pt x="12381550" y="12361463"/>
                  </a:cubicBezTo>
                  <a:lnTo>
                    <a:pt x="12381550" y="12206682"/>
                  </a:lnTo>
                  <a:lnTo>
                    <a:pt x="12579185" y="12206682"/>
                  </a:lnTo>
                  <a:cubicBezTo>
                    <a:pt x="13207031" y="12206682"/>
                    <a:pt x="13715998" y="11697713"/>
                    <a:pt x="13715998" y="11069868"/>
                  </a:cubicBezTo>
                  <a:lnTo>
                    <a:pt x="13715998" y="2646129"/>
                  </a:lnTo>
                  <a:cubicBezTo>
                    <a:pt x="13715998" y="2018284"/>
                    <a:pt x="13207031" y="1509314"/>
                    <a:pt x="12579185" y="1509314"/>
                  </a:cubicBezTo>
                  <a:close/>
                </a:path>
              </a:pathLst>
            </a:custGeom>
            <a:blipFill>
              <a:blip r:embed="rId3"/>
              <a:stretch>
                <a:fillRect l="-20422" r="-20422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220230" y="269523"/>
            <a:ext cx="5214788" cy="5214788"/>
          </a:xfrm>
          <a:custGeom>
            <a:avLst/>
            <a:gdLst/>
            <a:ahLst/>
            <a:cxnLst/>
            <a:rect l="l" t="t" r="r" b="b"/>
            <a:pathLst>
              <a:path w="5214788" h="5214788">
                <a:moveTo>
                  <a:pt x="0" y="0"/>
                </a:moveTo>
                <a:lnTo>
                  <a:pt x="5214788" y="0"/>
                </a:lnTo>
                <a:lnTo>
                  <a:pt x="5214788" y="5214788"/>
                </a:lnTo>
                <a:lnTo>
                  <a:pt x="0" y="52147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V="1">
            <a:off x="220230" y="4802689"/>
            <a:ext cx="5214788" cy="5214788"/>
          </a:xfrm>
          <a:custGeom>
            <a:avLst/>
            <a:gdLst/>
            <a:ahLst/>
            <a:cxnLst/>
            <a:rect l="l" t="t" r="r" b="b"/>
            <a:pathLst>
              <a:path w="5214788" h="5214788">
                <a:moveTo>
                  <a:pt x="0" y="5214788"/>
                </a:moveTo>
                <a:lnTo>
                  <a:pt x="5214788" y="5214788"/>
                </a:lnTo>
                <a:lnTo>
                  <a:pt x="5214788" y="0"/>
                </a:lnTo>
                <a:lnTo>
                  <a:pt x="0" y="0"/>
                </a:lnTo>
                <a:lnTo>
                  <a:pt x="0" y="521478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2852982" y="269523"/>
            <a:ext cx="5214788" cy="5214788"/>
          </a:xfrm>
          <a:custGeom>
            <a:avLst/>
            <a:gdLst/>
            <a:ahLst/>
            <a:cxnLst/>
            <a:rect l="l" t="t" r="r" b="b"/>
            <a:pathLst>
              <a:path w="5214788" h="5214788">
                <a:moveTo>
                  <a:pt x="5214788" y="0"/>
                </a:moveTo>
                <a:lnTo>
                  <a:pt x="0" y="0"/>
                </a:lnTo>
                <a:lnTo>
                  <a:pt x="0" y="5214788"/>
                </a:lnTo>
                <a:lnTo>
                  <a:pt x="5214788" y="5214788"/>
                </a:lnTo>
                <a:lnTo>
                  <a:pt x="521478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2852982" y="4802689"/>
            <a:ext cx="5214788" cy="5214788"/>
          </a:xfrm>
          <a:custGeom>
            <a:avLst/>
            <a:gdLst/>
            <a:ahLst/>
            <a:cxnLst/>
            <a:rect l="l" t="t" r="r" b="b"/>
            <a:pathLst>
              <a:path w="5214788" h="5214788">
                <a:moveTo>
                  <a:pt x="5214788" y="5214788"/>
                </a:moveTo>
                <a:lnTo>
                  <a:pt x="0" y="5214788"/>
                </a:lnTo>
                <a:lnTo>
                  <a:pt x="0" y="0"/>
                </a:lnTo>
                <a:lnTo>
                  <a:pt x="5214788" y="0"/>
                </a:lnTo>
                <a:lnTo>
                  <a:pt x="5214788" y="521478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>
            <a:off x="5411690" y="514803"/>
            <a:ext cx="8227777" cy="0"/>
          </a:xfrm>
          <a:prstGeom prst="line">
            <a:avLst/>
          </a:prstGeom>
          <a:ln w="19050" cap="flat">
            <a:solidFill>
              <a:srgbClr val="6D250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>
            <a:off x="5030111" y="9774280"/>
            <a:ext cx="8227777" cy="0"/>
          </a:xfrm>
          <a:prstGeom prst="line">
            <a:avLst/>
          </a:prstGeom>
          <a:ln w="19050" cap="flat">
            <a:solidFill>
              <a:srgbClr val="6D250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TextBox 13"/>
          <p:cNvSpPr txBox="1"/>
          <p:nvPr/>
        </p:nvSpPr>
        <p:spPr>
          <a:xfrm>
            <a:off x="8484491" y="3197158"/>
            <a:ext cx="8349632" cy="705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 b="1">
                <a:solidFill>
                  <a:srgbClr val="6D2507"/>
                </a:solidFill>
                <a:latin typeface="Simonetta Bold"/>
                <a:ea typeface="Simonetta Bold"/>
                <a:cs typeface="Simonetta Bold"/>
                <a:sym typeface="Simonetta Bold"/>
              </a:rPr>
              <a:t>Best Housekeeping Subcontractor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375030" y="4350318"/>
            <a:ext cx="6568553" cy="3648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99"/>
              </a:lnSpc>
            </a:pPr>
            <a:r>
              <a:rPr lang="en-US" sz="2999">
                <a:solidFill>
                  <a:srgbClr val="6D2507"/>
                </a:solidFill>
                <a:latin typeface="Simonetta"/>
                <a:ea typeface="Simonetta"/>
                <a:cs typeface="Simonetta"/>
                <a:sym typeface="Simonetta"/>
              </a:rPr>
              <a:t>Tata Project HR Head Mr Rajeev Dahiya appreciated for the </a:t>
            </a:r>
            <a:r>
              <a:rPr lang="en-US" sz="2999" b="1">
                <a:solidFill>
                  <a:srgbClr val="6D2507"/>
                </a:solidFill>
                <a:latin typeface="Simonetta Bold"/>
                <a:ea typeface="Simonetta Bold"/>
                <a:cs typeface="Simonetta Bold"/>
                <a:sym typeface="Simonetta Bold"/>
              </a:rPr>
              <a:t>Housekeeping Work</a:t>
            </a:r>
            <a:r>
              <a:rPr lang="en-US" sz="2999">
                <a:solidFill>
                  <a:srgbClr val="6D2507"/>
                </a:solidFill>
                <a:latin typeface="Simonetta"/>
                <a:ea typeface="Simonetta"/>
                <a:cs typeface="Simonetta"/>
                <a:sym typeface="Simonetta"/>
              </a:rPr>
              <a:t> of Rakshak in </a:t>
            </a:r>
            <a:r>
              <a:rPr lang="en-US" sz="2999" b="1">
                <a:solidFill>
                  <a:srgbClr val="6D2507"/>
                </a:solidFill>
                <a:latin typeface="Simonetta Bold"/>
                <a:ea typeface="Simonetta Bold"/>
                <a:cs typeface="Simonetta Bold"/>
                <a:sym typeface="Simonetta Bold"/>
              </a:rPr>
              <a:t>Tata Project Corporate </a:t>
            </a:r>
            <a:r>
              <a:rPr lang="en-US" sz="2999">
                <a:solidFill>
                  <a:srgbClr val="6D2507"/>
                </a:solidFill>
                <a:latin typeface="Simonetta"/>
                <a:ea typeface="Simonetta"/>
                <a:cs typeface="Simonetta"/>
                <a:sym typeface="Simonetta"/>
              </a:rPr>
              <a:t>office in Vadodara Gujarat.</a:t>
            </a:r>
          </a:p>
          <a:p>
            <a:pPr algn="just">
              <a:lnSpc>
                <a:spcPts val="4199"/>
              </a:lnSpc>
            </a:pPr>
            <a:r>
              <a:rPr lang="en-US" sz="2999">
                <a:solidFill>
                  <a:srgbClr val="6D2507"/>
                </a:solidFill>
                <a:latin typeface="Simonetta"/>
                <a:ea typeface="Simonetta"/>
                <a:cs typeface="Simonetta"/>
                <a:sym typeface="Simonetta"/>
              </a:rPr>
              <a:t> </a:t>
            </a:r>
          </a:p>
          <a:p>
            <a:pPr algn="just">
              <a:lnSpc>
                <a:spcPts val="4199"/>
              </a:lnSpc>
            </a:pPr>
            <a:r>
              <a:rPr lang="en-US" sz="2999" b="1">
                <a:solidFill>
                  <a:srgbClr val="6D2507"/>
                </a:solidFill>
                <a:latin typeface="Simonetta Bold"/>
                <a:ea typeface="Simonetta Bold"/>
                <a:cs typeface="Simonetta Bold"/>
                <a:sym typeface="Simonetta Bold"/>
              </a:rPr>
              <a:t>M/s.</a:t>
            </a:r>
            <a:r>
              <a:rPr lang="en-US" sz="2999">
                <a:solidFill>
                  <a:srgbClr val="6D2507"/>
                </a:solidFill>
                <a:latin typeface="Simonetta"/>
                <a:ea typeface="Simonetta"/>
                <a:cs typeface="Simonetta"/>
                <a:sym typeface="Simonetta"/>
              </a:rPr>
              <a:t> </a:t>
            </a:r>
            <a:r>
              <a:rPr lang="en-US" sz="2999" b="1">
                <a:solidFill>
                  <a:srgbClr val="6D2507"/>
                </a:solidFill>
                <a:latin typeface="Simonetta Bold"/>
                <a:ea typeface="Simonetta Bold"/>
                <a:cs typeface="Simonetta Bold"/>
                <a:sym typeface="Simonetta Bold"/>
              </a:rPr>
              <a:t>Rakshak Securitas Pvt Ltd</a:t>
            </a:r>
            <a:r>
              <a:rPr lang="en-US" sz="2999">
                <a:solidFill>
                  <a:srgbClr val="6D2507"/>
                </a:solidFill>
                <a:latin typeface="Simonetta"/>
                <a:ea typeface="Simonetta"/>
                <a:cs typeface="Simonetta"/>
                <a:sym typeface="Simonetta"/>
              </a:rPr>
              <a:t> was awarded a Certificate of Appreciation.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051" r="-2305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001016" y="838200"/>
            <a:ext cx="8285968" cy="1267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39"/>
              </a:lnSpc>
            </a:pPr>
            <a:r>
              <a:rPr lang="en-US" sz="7099">
                <a:solidFill>
                  <a:srgbClr val="6D2507"/>
                </a:solidFill>
                <a:latin typeface="Lavonia Classy"/>
                <a:ea typeface="Lavonia Classy"/>
                <a:cs typeface="Lavonia Classy"/>
                <a:sym typeface="Lavonia Classy"/>
              </a:rPr>
              <a:t>Swachhta Awards</a:t>
            </a: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2084450" y="2689482"/>
            <a:ext cx="5833132" cy="5833132"/>
            <a:chOff x="0" y="0"/>
            <a:chExt cx="13884457" cy="1388445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884456" cy="13884456"/>
            </a:xfrm>
            <a:custGeom>
              <a:avLst/>
              <a:gdLst/>
              <a:ahLst/>
              <a:cxnLst/>
              <a:rect l="l" t="t" r="r" b="b"/>
              <a:pathLst>
                <a:path w="13884456" h="13884456">
                  <a:moveTo>
                    <a:pt x="2773211" y="13884456"/>
                  </a:moveTo>
                  <a:lnTo>
                    <a:pt x="11111245" y="13884456"/>
                  </a:lnTo>
                  <a:cubicBezTo>
                    <a:pt x="11847471" y="13884456"/>
                    <a:pt x="12550008" y="13322669"/>
                    <a:pt x="12550008" y="12375140"/>
                  </a:cubicBezTo>
                  <a:cubicBezTo>
                    <a:pt x="13428032" y="12375140"/>
                    <a:pt x="13884456" y="11774576"/>
                    <a:pt x="13884456" y="11154097"/>
                  </a:cubicBezTo>
                  <a:lnTo>
                    <a:pt x="13884456" y="2730358"/>
                  </a:lnTo>
                  <a:cubicBezTo>
                    <a:pt x="13884456" y="2393199"/>
                    <a:pt x="13747694" y="2087823"/>
                    <a:pt x="13526822" y="1866950"/>
                  </a:cubicBezTo>
                  <a:cubicBezTo>
                    <a:pt x="13233217" y="1573345"/>
                    <a:pt x="12923037" y="1509314"/>
                    <a:pt x="12550007" y="1509314"/>
                  </a:cubicBezTo>
                  <a:cubicBezTo>
                    <a:pt x="12550008" y="581327"/>
                    <a:pt x="11866067" y="0"/>
                    <a:pt x="11111245" y="0"/>
                  </a:cubicBezTo>
                  <a:lnTo>
                    <a:pt x="2773211" y="0"/>
                  </a:lnTo>
                  <a:cubicBezTo>
                    <a:pt x="2036983" y="0"/>
                    <a:pt x="1334449" y="561783"/>
                    <a:pt x="1334449" y="1509315"/>
                  </a:cubicBezTo>
                  <a:cubicBezTo>
                    <a:pt x="456427" y="1509315"/>
                    <a:pt x="0" y="2109881"/>
                    <a:pt x="0" y="2730358"/>
                  </a:cubicBezTo>
                  <a:lnTo>
                    <a:pt x="0" y="11154097"/>
                  </a:lnTo>
                  <a:cubicBezTo>
                    <a:pt x="0" y="11491256"/>
                    <a:pt x="136762" y="11796633"/>
                    <a:pt x="357635" y="12017506"/>
                  </a:cubicBezTo>
                  <a:cubicBezTo>
                    <a:pt x="651240" y="12311110"/>
                    <a:pt x="961419" y="12375141"/>
                    <a:pt x="1334449" y="12375141"/>
                  </a:cubicBezTo>
                  <a:cubicBezTo>
                    <a:pt x="1334449" y="13303129"/>
                    <a:pt x="2018389" y="13884456"/>
                    <a:pt x="2773211" y="13884456"/>
                  </a:cubicBezTo>
                  <a:close/>
                </a:path>
              </a:pathLst>
            </a:custGeom>
            <a:solidFill>
              <a:srgbClr val="6D2507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84229" y="84229"/>
              <a:ext cx="13715998" cy="13715997"/>
            </a:xfrm>
            <a:custGeom>
              <a:avLst/>
              <a:gdLst/>
              <a:ahLst/>
              <a:cxnLst/>
              <a:rect l="l" t="t" r="r" b="b"/>
              <a:pathLst>
                <a:path w="13715998" h="13715997">
                  <a:moveTo>
                    <a:pt x="12579185" y="1509314"/>
                  </a:moveTo>
                  <a:lnTo>
                    <a:pt x="12381550" y="1509314"/>
                  </a:lnTo>
                  <a:lnTo>
                    <a:pt x="12381550" y="1354534"/>
                  </a:lnTo>
                  <a:cubicBezTo>
                    <a:pt x="12381550" y="606444"/>
                    <a:pt x="11775105" y="0"/>
                    <a:pt x="11027016" y="0"/>
                  </a:cubicBezTo>
                  <a:lnTo>
                    <a:pt x="2688982" y="0"/>
                  </a:lnTo>
                  <a:cubicBezTo>
                    <a:pt x="1940893" y="0"/>
                    <a:pt x="1334449" y="606445"/>
                    <a:pt x="1334449" y="1354534"/>
                  </a:cubicBezTo>
                  <a:lnTo>
                    <a:pt x="1334449" y="1509314"/>
                  </a:lnTo>
                  <a:lnTo>
                    <a:pt x="1136814" y="1509314"/>
                  </a:lnTo>
                  <a:cubicBezTo>
                    <a:pt x="508969" y="1509314"/>
                    <a:pt x="0" y="2018284"/>
                    <a:pt x="0" y="2646129"/>
                  </a:cubicBezTo>
                  <a:lnTo>
                    <a:pt x="0" y="11069868"/>
                  </a:lnTo>
                  <a:cubicBezTo>
                    <a:pt x="0" y="11697713"/>
                    <a:pt x="508969" y="12206682"/>
                    <a:pt x="1136814" y="12206682"/>
                  </a:cubicBezTo>
                  <a:lnTo>
                    <a:pt x="1334449" y="12206682"/>
                  </a:lnTo>
                  <a:lnTo>
                    <a:pt x="1334449" y="12361463"/>
                  </a:lnTo>
                  <a:cubicBezTo>
                    <a:pt x="1334449" y="13109550"/>
                    <a:pt x="1940894" y="13715997"/>
                    <a:pt x="2688982" y="13715997"/>
                  </a:cubicBezTo>
                  <a:lnTo>
                    <a:pt x="11027016" y="13715997"/>
                  </a:lnTo>
                  <a:cubicBezTo>
                    <a:pt x="11775107" y="13715997"/>
                    <a:pt x="12381550" y="13109550"/>
                    <a:pt x="12381550" y="12361463"/>
                  </a:cubicBezTo>
                  <a:lnTo>
                    <a:pt x="12381550" y="12206682"/>
                  </a:lnTo>
                  <a:lnTo>
                    <a:pt x="12579185" y="12206682"/>
                  </a:lnTo>
                  <a:cubicBezTo>
                    <a:pt x="13207031" y="12206682"/>
                    <a:pt x="13715998" y="11697713"/>
                    <a:pt x="13715998" y="11069868"/>
                  </a:cubicBezTo>
                  <a:lnTo>
                    <a:pt x="13715998" y="2646129"/>
                  </a:lnTo>
                  <a:cubicBezTo>
                    <a:pt x="13715998" y="2018284"/>
                    <a:pt x="13207031" y="1509314"/>
                    <a:pt x="12579185" y="1509314"/>
                  </a:cubicBezTo>
                  <a:close/>
                </a:path>
              </a:pathLst>
            </a:custGeom>
            <a:blipFill>
              <a:blip r:embed="rId3"/>
              <a:stretch>
                <a:fillRect l="-9506" r="-9506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220230" y="269523"/>
            <a:ext cx="5214788" cy="5214788"/>
          </a:xfrm>
          <a:custGeom>
            <a:avLst/>
            <a:gdLst/>
            <a:ahLst/>
            <a:cxnLst/>
            <a:rect l="l" t="t" r="r" b="b"/>
            <a:pathLst>
              <a:path w="5214788" h="5214788">
                <a:moveTo>
                  <a:pt x="0" y="0"/>
                </a:moveTo>
                <a:lnTo>
                  <a:pt x="5214788" y="0"/>
                </a:lnTo>
                <a:lnTo>
                  <a:pt x="5214788" y="5214788"/>
                </a:lnTo>
                <a:lnTo>
                  <a:pt x="0" y="52147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V="1">
            <a:off x="220230" y="4802689"/>
            <a:ext cx="5214788" cy="5214788"/>
          </a:xfrm>
          <a:custGeom>
            <a:avLst/>
            <a:gdLst/>
            <a:ahLst/>
            <a:cxnLst/>
            <a:rect l="l" t="t" r="r" b="b"/>
            <a:pathLst>
              <a:path w="5214788" h="5214788">
                <a:moveTo>
                  <a:pt x="0" y="5214788"/>
                </a:moveTo>
                <a:lnTo>
                  <a:pt x="5214788" y="5214788"/>
                </a:lnTo>
                <a:lnTo>
                  <a:pt x="5214788" y="0"/>
                </a:lnTo>
                <a:lnTo>
                  <a:pt x="0" y="0"/>
                </a:lnTo>
                <a:lnTo>
                  <a:pt x="0" y="521478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2852982" y="269523"/>
            <a:ext cx="5214788" cy="5214788"/>
          </a:xfrm>
          <a:custGeom>
            <a:avLst/>
            <a:gdLst/>
            <a:ahLst/>
            <a:cxnLst/>
            <a:rect l="l" t="t" r="r" b="b"/>
            <a:pathLst>
              <a:path w="5214788" h="5214788">
                <a:moveTo>
                  <a:pt x="5214788" y="0"/>
                </a:moveTo>
                <a:lnTo>
                  <a:pt x="0" y="0"/>
                </a:lnTo>
                <a:lnTo>
                  <a:pt x="0" y="5214788"/>
                </a:lnTo>
                <a:lnTo>
                  <a:pt x="5214788" y="5214788"/>
                </a:lnTo>
                <a:lnTo>
                  <a:pt x="521478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2852982" y="4802689"/>
            <a:ext cx="5214788" cy="5214788"/>
          </a:xfrm>
          <a:custGeom>
            <a:avLst/>
            <a:gdLst/>
            <a:ahLst/>
            <a:cxnLst/>
            <a:rect l="l" t="t" r="r" b="b"/>
            <a:pathLst>
              <a:path w="5214788" h="5214788">
                <a:moveTo>
                  <a:pt x="5214788" y="5214788"/>
                </a:moveTo>
                <a:lnTo>
                  <a:pt x="0" y="5214788"/>
                </a:lnTo>
                <a:lnTo>
                  <a:pt x="0" y="0"/>
                </a:lnTo>
                <a:lnTo>
                  <a:pt x="5214788" y="0"/>
                </a:lnTo>
                <a:lnTo>
                  <a:pt x="5214788" y="521478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>
            <a:off x="5411690" y="514803"/>
            <a:ext cx="8227777" cy="0"/>
          </a:xfrm>
          <a:prstGeom prst="line">
            <a:avLst/>
          </a:prstGeom>
          <a:ln w="19050" cap="flat">
            <a:solidFill>
              <a:srgbClr val="6D250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>
            <a:off x="5030111" y="9774280"/>
            <a:ext cx="8227777" cy="0"/>
          </a:xfrm>
          <a:prstGeom prst="line">
            <a:avLst/>
          </a:prstGeom>
          <a:ln w="19050" cap="flat">
            <a:solidFill>
              <a:srgbClr val="6D250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TextBox 13"/>
          <p:cNvSpPr txBox="1"/>
          <p:nvPr/>
        </p:nvSpPr>
        <p:spPr>
          <a:xfrm>
            <a:off x="9144000" y="3135128"/>
            <a:ext cx="6815186" cy="705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099" b="1">
                <a:solidFill>
                  <a:srgbClr val="6D2507"/>
                </a:solidFill>
                <a:latin typeface="Simonetta Bold"/>
                <a:ea typeface="Simonetta Bold"/>
                <a:cs typeface="Simonetta Bold"/>
                <a:sym typeface="Simonetta Bold"/>
              </a:rPr>
              <a:t>Certificate of Appreciation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33176" y="4278764"/>
            <a:ext cx="6036834" cy="3469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19"/>
              </a:lnSpc>
            </a:pPr>
            <a:r>
              <a:rPr lang="en-US" sz="3299">
                <a:solidFill>
                  <a:srgbClr val="6D2507"/>
                </a:solidFill>
                <a:latin typeface="Simonetta"/>
                <a:ea typeface="Simonetta"/>
                <a:cs typeface="Simonetta"/>
                <a:sym typeface="Simonetta"/>
              </a:rPr>
              <a:t>Certificate of Appreciation in recognition of contribution towards making Clean &amp; Green </a:t>
            </a:r>
            <a:r>
              <a:rPr lang="en-US" sz="3299" b="1">
                <a:solidFill>
                  <a:srgbClr val="6D2507"/>
                </a:solidFill>
                <a:latin typeface="Simonetta Bold"/>
                <a:ea typeface="Simonetta Bold"/>
                <a:cs typeface="Simonetta Bold"/>
                <a:sym typeface="Simonetta Bold"/>
              </a:rPr>
              <a:t>AIIMS- Delhi</a:t>
            </a:r>
            <a:r>
              <a:rPr lang="en-US" sz="3299">
                <a:solidFill>
                  <a:srgbClr val="6D2507"/>
                </a:solidFill>
                <a:latin typeface="Simonetta"/>
                <a:ea typeface="Simonetta"/>
                <a:cs typeface="Simonetta"/>
                <a:sym typeface="Simonetta"/>
              </a:rPr>
              <a:t> under Kayakalp Scheme Swachhta Awards to</a:t>
            </a:r>
          </a:p>
          <a:p>
            <a:pPr algn="just">
              <a:lnSpc>
                <a:spcPts val="4619"/>
              </a:lnSpc>
            </a:pPr>
            <a:r>
              <a:rPr lang="en-US" sz="3299" b="1">
                <a:solidFill>
                  <a:srgbClr val="6D2507"/>
                </a:solidFill>
                <a:latin typeface="Simonetta Bold"/>
                <a:ea typeface="Simonetta Bold"/>
                <a:cs typeface="Simonetta Bold"/>
                <a:sym typeface="Simonetta Bold"/>
              </a:rPr>
              <a:t>M/s. Rakshak Securitas Pvt Ltd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051" r="-2305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0" y="1381309"/>
            <a:ext cx="18288000" cy="1267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39"/>
              </a:lnSpc>
            </a:pPr>
            <a:r>
              <a:rPr lang="en-US" sz="7099">
                <a:solidFill>
                  <a:srgbClr val="6D2507"/>
                </a:solidFill>
                <a:latin typeface="Lavonia Classy"/>
                <a:ea typeface="Lavonia Classy"/>
                <a:cs typeface="Lavonia Classy"/>
                <a:sym typeface="Lavonia Classy"/>
              </a:rPr>
              <a:t>Some of The Golden Moments &amp; Appreciations</a:t>
            </a:r>
          </a:p>
        </p:txBody>
      </p:sp>
      <p:sp>
        <p:nvSpPr>
          <p:cNvPr id="4" name="Freeform 4"/>
          <p:cNvSpPr/>
          <p:nvPr/>
        </p:nvSpPr>
        <p:spPr>
          <a:xfrm>
            <a:off x="220230" y="269523"/>
            <a:ext cx="5214788" cy="5214788"/>
          </a:xfrm>
          <a:custGeom>
            <a:avLst/>
            <a:gdLst/>
            <a:ahLst/>
            <a:cxnLst/>
            <a:rect l="l" t="t" r="r" b="b"/>
            <a:pathLst>
              <a:path w="5214788" h="5214788">
                <a:moveTo>
                  <a:pt x="0" y="0"/>
                </a:moveTo>
                <a:lnTo>
                  <a:pt x="5214788" y="0"/>
                </a:lnTo>
                <a:lnTo>
                  <a:pt x="5214788" y="5214788"/>
                </a:lnTo>
                <a:lnTo>
                  <a:pt x="0" y="52147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V="1">
            <a:off x="220230" y="4802689"/>
            <a:ext cx="5214788" cy="5214788"/>
          </a:xfrm>
          <a:custGeom>
            <a:avLst/>
            <a:gdLst/>
            <a:ahLst/>
            <a:cxnLst/>
            <a:rect l="l" t="t" r="r" b="b"/>
            <a:pathLst>
              <a:path w="5214788" h="5214788">
                <a:moveTo>
                  <a:pt x="0" y="5214788"/>
                </a:moveTo>
                <a:lnTo>
                  <a:pt x="5214788" y="5214788"/>
                </a:lnTo>
                <a:lnTo>
                  <a:pt x="5214788" y="0"/>
                </a:lnTo>
                <a:lnTo>
                  <a:pt x="0" y="0"/>
                </a:lnTo>
                <a:lnTo>
                  <a:pt x="0" y="5214788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12852982" y="269523"/>
            <a:ext cx="5214788" cy="5214788"/>
          </a:xfrm>
          <a:custGeom>
            <a:avLst/>
            <a:gdLst/>
            <a:ahLst/>
            <a:cxnLst/>
            <a:rect l="l" t="t" r="r" b="b"/>
            <a:pathLst>
              <a:path w="5214788" h="5214788">
                <a:moveTo>
                  <a:pt x="5214788" y="0"/>
                </a:moveTo>
                <a:lnTo>
                  <a:pt x="0" y="0"/>
                </a:lnTo>
                <a:lnTo>
                  <a:pt x="0" y="5214788"/>
                </a:lnTo>
                <a:lnTo>
                  <a:pt x="5214788" y="5214788"/>
                </a:lnTo>
                <a:lnTo>
                  <a:pt x="52147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 flipV="1">
            <a:off x="12852982" y="4802689"/>
            <a:ext cx="5214788" cy="5214788"/>
          </a:xfrm>
          <a:custGeom>
            <a:avLst/>
            <a:gdLst/>
            <a:ahLst/>
            <a:cxnLst/>
            <a:rect l="l" t="t" r="r" b="b"/>
            <a:pathLst>
              <a:path w="5214788" h="5214788">
                <a:moveTo>
                  <a:pt x="5214788" y="5214788"/>
                </a:moveTo>
                <a:lnTo>
                  <a:pt x="0" y="5214788"/>
                </a:lnTo>
                <a:lnTo>
                  <a:pt x="0" y="0"/>
                </a:lnTo>
                <a:lnTo>
                  <a:pt x="5214788" y="0"/>
                </a:lnTo>
                <a:lnTo>
                  <a:pt x="5214788" y="5214788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971953" y="3234173"/>
            <a:ext cx="13987890" cy="4787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6" lvl="1" indent="-377823" algn="just">
              <a:lnSpc>
                <a:spcPts val="6404"/>
              </a:lnSpc>
              <a:buAutoNum type="arabicPeriod"/>
            </a:pPr>
            <a:r>
              <a:rPr lang="en-US" sz="3499">
                <a:solidFill>
                  <a:srgbClr val="6D2507"/>
                </a:solidFill>
                <a:latin typeface="Simonetta"/>
                <a:ea typeface="Simonetta"/>
                <a:cs typeface="Simonetta"/>
                <a:sym typeface="Simonetta"/>
              </a:rPr>
              <a:t>Appreciation from South Asian University &amp; Delhi Technical University.</a:t>
            </a:r>
          </a:p>
          <a:p>
            <a:pPr marL="755646" lvl="1" indent="-377823" algn="just">
              <a:lnSpc>
                <a:spcPts val="6404"/>
              </a:lnSpc>
              <a:buAutoNum type="arabicPeriod"/>
            </a:pPr>
            <a:r>
              <a:rPr lang="en-US" sz="3499">
                <a:solidFill>
                  <a:srgbClr val="6D2507"/>
                </a:solidFill>
                <a:latin typeface="Simonetta"/>
                <a:ea typeface="Simonetta"/>
                <a:cs typeface="Simonetta"/>
                <a:sym typeface="Simonetta"/>
              </a:rPr>
              <a:t>Appreciation Letter by BGS International School, Dwarka, New Delhi.</a:t>
            </a:r>
          </a:p>
          <a:p>
            <a:pPr marL="755646" lvl="1" indent="-377823" algn="just">
              <a:lnSpc>
                <a:spcPts val="6404"/>
              </a:lnSpc>
              <a:buAutoNum type="arabicPeriod"/>
            </a:pPr>
            <a:r>
              <a:rPr lang="en-US" sz="3499">
                <a:solidFill>
                  <a:srgbClr val="6D2507"/>
                </a:solidFill>
                <a:latin typeface="Simonetta"/>
                <a:ea typeface="Simonetta"/>
                <a:cs typeface="Simonetta"/>
                <a:sym typeface="Simonetta"/>
              </a:rPr>
              <a:t>Appreciation Letter by District Judge, Dwarka.</a:t>
            </a:r>
          </a:p>
          <a:p>
            <a:pPr marL="755646" lvl="1" indent="-377823" algn="just">
              <a:lnSpc>
                <a:spcPts val="6404"/>
              </a:lnSpc>
              <a:buAutoNum type="arabicPeriod"/>
            </a:pPr>
            <a:r>
              <a:rPr lang="en-US" sz="3499">
                <a:solidFill>
                  <a:srgbClr val="6D2507"/>
                </a:solidFill>
                <a:latin typeface="Simonetta"/>
                <a:ea typeface="Simonetta"/>
                <a:cs typeface="Simonetta"/>
                <a:sym typeface="Simonetta"/>
              </a:rPr>
              <a:t>Rakshak’s Security Guards on Yamuna Bank published by Hindustan Times, 21 March.2018.</a:t>
            </a:r>
          </a:p>
          <a:p>
            <a:pPr algn="just">
              <a:lnSpc>
                <a:spcPts val="6404"/>
              </a:lnSpc>
            </a:pPr>
            <a:endParaRPr lang="en-US" sz="3499">
              <a:solidFill>
                <a:srgbClr val="6D2507"/>
              </a:solidFill>
              <a:latin typeface="Simonetta"/>
              <a:ea typeface="Simonetta"/>
              <a:cs typeface="Simonetta"/>
              <a:sym typeface="Simonett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F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9128259">
            <a:off x="1280289" y="7181130"/>
            <a:ext cx="2709453" cy="3376265"/>
          </a:xfrm>
          <a:custGeom>
            <a:avLst/>
            <a:gdLst/>
            <a:ahLst/>
            <a:cxnLst/>
            <a:rect l="l" t="t" r="r" b="b"/>
            <a:pathLst>
              <a:path w="2709453" h="3376265">
                <a:moveTo>
                  <a:pt x="0" y="0"/>
                </a:moveTo>
                <a:lnTo>
                  <a:pt x="2709453" y="0"/>
                </a:lnTo>
                <a:lnTo>
                  <a:pt x="2709453" y="3376265"/>
                </a:lnTo>
                <a:lnTo>
                  <a:pt x="0" y="33762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10461" y="-977290"/>
            <a:ext cx="6101892" cy="4141659"/>
          </a:xfrm>
          <a:custGeom>
            <a:avLst/>
            <a:gdLst/>
            <a:ahLst/>
            <a:cxnLst/>
            <a:rect l="l" t="t" r="r" b="b"/>
            <a:pathLst>
              <a:path w="6101892" h="4141659">
                <a:moveTo>
                  <a:pt x="0" y="0"/>
                </a:moveTo>
                <a:lnTo>
                  <a:pt x="6101892" y="0"/>
                </a:lnTo>
                <a:lnTo>
                  <a:pt x="6101892" y="4141660"/>
                </a:lnTo>
                <a:lnTo>
                  <a:pt x="0" y="4141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183548" y="1659314"/>
            <a:ext cx="10782776" cy="7628814"/>
          </a:xfrm>
          <a:custGeom>
            <a:avLst/>
            <a:gdLst/>
            <a:ahLst/>
            <a:cxnLst/>
            <a:rect l="l" t="t" r="r" b="b"/>
            <a:pathLst>
              <a:path w="10782776" h="7628814">
                <a:moveTo>
                  <a:pt x="0" y="0"/>
                </a:moveTo>
                <a:lnTo>
                  <a:pt x="10782776" y="0"/>
                </a:lnTo>
                <a:lnTo>
                  <a:pt x="10782776" y="7628814"/>
                </a:lnTo>
                <a:lnTo>
                  <a:pt x="0" y="76288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839664" y="426102"/>
            <a:ext cx="3543150" cy="4506391"/>
          </a:xfrm>
          <a:custGeom>
            <a:avLst/>
            <a:gdLst/>
            <a:ahLst/>
            <a:cxnLst/>
            <a:rect l="l" t="t" r="r" b="b"/>
            <a:pathLst>
              <a:path w="3543150" h="4506391">
                <a:moveTo>
                  <a:pt x="0" y="0"/>
                </a:moveTo>
                <a:lnTo>
                  <a:pt x="3543150" y="0"/>
                </a:lnTo>
                <a:lnTo>
                  <a:pt x="3543150" y="4506391"/>
                </a:lnTo>
                <a:lnTo>
                  <a:pt x="0" y="45063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316472" y="1636087"/>
            <a:ext cx="2956387" cy="436017"/>
          </a:xfrm>
          <a:prstGeom prst="rect">
            <a:avLst/>
          </a:prstGeom>
        </p:spPr>
        <p:txBody>
          <a:bodyPr wrap="none" lIns="0" tIns="0" rIns="0" bIns="0" rtlCol="0" anchor="t">
            <a:normAutofit/>
          </a:bodyPr>
          <a:lstStyle/>
          <a:p>
            <a:pPr algn="l">
              <a:lnSpc>
                <a:spcPts val="3390"/>
              </a:lnSpc>
            </a:pPr>
            <a:endParaRPr lang="en-US" sz="3000" dirty="0">
              <a:solidFill>
                <a:srgbClr val="5D6043">
                  <a:alpha val="69804"/>
                </a:srgbClr>
              </a:solidFill>
              <a:latin typeface="Bodoni FLF"/>
              <a:ea typeface="Bodoni FLF"/>
              <a:cs typeface="Bodoni FLF"/>
              <a:sym typeface="Bodoni FLF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1832916" y="-1409700"/>
            <a:ext cx="6266815" cy="6266815"/>
          </a:xfrm>
          <a:custGeom>
            <a:avLst/>
            <a:gdLst/>
            <a:ahLst/>
            <a:cxnLst/>
            <a:rect l="l" t="t" r="r" b="b"/>
            <a:pathLst>
              <a:path w="6266815" h="6266815">
                <a:moveTo>
                  <a:pt x="0" y="0"/>
                </a:moveTo>
                <a:lnTo>
                  <a:pt x="6266815" y="0"/>
                </a:lnTo>
                <a:lnTo>
                  <a:pt x="6266815" y="6266815"/>
                </a:lnTo>
                <a:lnTo>
                  <a:pt x="0" y="62668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031469" y="3262016"/>
            <a:ext cx="7711481" cy="4561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5214" lvl="1" indent="-217607" algn="just">
              <a:lnSpc>
                <a:spcPts val="3023"/>
              </a:lnSpc>
              <a:buAutoNum type="arabicPeriod"/>
            </a:pPr>
            <a:r>
              <a:rPr lang="en-US" sz="2015">
                <a:solidFill>
                  <a:srgbClr val="614D23"/>
                </a:solidFill>
                <a:latin typeface="Simonetta"/>
                <a:ea typeface="Simonetta"/>
                <a:cs typeface="Simonetta"/>
                <a:sym typeface="Simonetta"/>
              </a:rPr>
              <a:t>Private Security Operations Management System (ISO 18788:2015)</a:t>
            </a:r>
          </a:p>
          <a:p>
            <a:pPr marL="435214" lvl="1" indent="-217607" algn="just">
              <a:lnSpc>
                <a:spcPts val="3023"/>
              </a:lnSpc>
              <a:buAutoNum type="arabicPeriod"/>
            </a:pPr>
            <a:r>
              <a:rPr lang="en-US" sz="2015">
                <a:solidFill>
                  <a:srgbClr val="614D23"/>
                </a:solidFill>
                <a:latin typeface="Simonetta"/>
                <a:ea typeface="Simonetta"/>
                <a:cs typeface="Simonetta"/>
                <a:sym typeface="Simonetta"/>
              </a:rPr>
              <a:t>Outsourcing Product Lifecycle (ISO 37500:2014)</a:t>
            </a:r>
          </a:p>
          <a:p>
            <a:pPr marL="435214" lvl="1" indent="-217607" algn="just">
              <a:lnSpc>
                <a:spcPts val="3023"/>
              </a:lnSpc>
              <a:buAutoNum type="arabicPeriod"/>
            </a:pPr>
            <a:r>
              <a:rPr lang="en-US" sz="2015">
                <a:solidFill>
                  <a:srgbClr val="614D23"/>
                </a:solidFill>
                <a:latin typeface="Simonetta"/>
                <a:ea typeface="Simonetta"/>
                <a:cs typeface="Simonetta"/>
                <a:sym typeface="Simonetta"/>
              </a:rPr>
              <a:t>Social Accountability System (SA 8000:2014)</a:t>
            </a:r>
          </a:p>
          <a:p>
            <a:pPr marL="435214" lvl="1" indent="-217607" algn="just">
              <a:lnSpc>
                <a:spcPts val="3023"/>
              </a:lnSpc>
              <a:buAutoNum type="arabicPeriod"/>
            </a:pPr>
            <a:r>
              <a:rPr lang="en-US" sz="2015">
                <a:solidFill>
                  <a:srgbClr val="614D23"/>
                </a:solidFill>
                <a:latin typeface="Simonetta"/>
                <a:ea typeface="Simonetta"/>
                <a:cs typeface="Simonetta"/>
                <a:sym typeface="Simonetta"/>
              </a:rPr>
              <a:t>Facility Management System (ISO 41001:2018)</a:t>
            </a:r>
          </a:p>
          <a:p>
            <a:pPr marL="435214" lvl="1" indent="-217607" algn="just">
              <a:lnSpc>
                <a:spcPts val="3023"/>
              </a:lnSpc>
              <a:buAutoNum type="arabicPeriod"/>
            </a:pPr>
            <a:r>
              <a:rPr lang="en-US" sz="2015">
                <a:solidFill>
                  <a:srgbClr val="614D23"/>
                </a:solidFill>
                <a:latin typeface="Simonetta"/>
                <a:ea typeface="Simonetta"/>
                <a:cs typeface="Simonetta"/>
                <a:sym typeface="Simonetta"/>
              </a:rPr>
              <a:t>Information Security Management System (ISO 27001:2013)</a:t>
            </a:r>
          </a:p>
          <a:p>
            <a:pPr marL="435214" lvl="1" indent="-217607" algn="just">
              <a:lnSpc>
                <a:spcPts val="3023"/>
              </a:lnSpc>
              <a:buAutoNum type="arabicPeriod"/>
            </a:pPr>
            <a:r>
              <a:rPr lang="en-US" sz="2015">
                <a:solidFill>
                  <a:srgbClr val="614D23"/>
                </a:solidFill>
                <a:latin typeface="Simonetta"/>
                <a:ea typeface="Simonetta"/>
                <a:cs typeface="Simonetta"/>
                <a:sym typeface="Simonetta"/>
              </a:rPr>
              <a:t>Occupational Health &amp; Safety Management System (ISO 45001:2018)</a:t>
            </a:r>
          </a:p>
          <a:p>
            <a:pPr marL="435214" lvl="1" indent="-217607" algn="just">
              <a:lnSpc>
                <a:spcPts val="3023"/>
              </a:lnSpc>
              <a:buAutoNum type="arabicPeriod"/>
            </a:pPr>
            <a:r>
              <a:rPr lang="en-US" sz="2015">
                <a:solidFill>
                  <a:srgbClr val="614D23"/>
                </a:solidFill>
                <a:latin typeface="Simonetta"/>
                <a:ea typeface="Simonetta"/>
                <a:cs typeface="Simonetta"/>
                <a:sym typeface="Simonetta"/>
              </a:rPr>
              <a:t>Quality Management System (ISO 9001:2015)</a:t>
            </a:r>
          </a:p>
          <a:p>
            <a:pPr marL="435214" lvl="1" indent="-217607" algn="just">
              <a:lnSpc>
                <a:spcPts val="3023"/>
              </a:lnSpc>
              <a:buAutoNum type="arabicPeriod"/>
            </a:pPr>
            <a:r>
              <a:rPr lang="en-US" sz="2015">
                <a:solidFill>
                  <a:srgbClr val="614D23"/>
                </a:solidFill>
                <a:latin typeface="Simonetta"/>
                <a:ea typeface="Simonetta"/>
                <a:cs typeface="Simonetta"/>
                <a:sym typeface="Simonetta"/>
              </a:rPr>
              <a:t>Environmental Management System (ISO 14001:2015)</a:t>
            </a:r>
          </a:p>
          <a:p>
            <a:pPr marL="435214" lvl="1" indent="-217607" algn="just">
              <a:lnSpc>
                <a:spcPts val="3023"/>
              </a:lnSpc>
              <a:buAutoNum type="arabicPeriod"/>
            </a:pPr>
            <a:r>
              <a:rPr lang="en-US" sz="2015">
                <a:solidFill>
                  <a:srgbClr val="614D23"/>
                </a:solidFill>
                <a:latin typeface="Simonetta"/>
                <a:ea typeface="Simonetta"/>
                <a:cs typeface="Simonetta"/>
                <a:sym typeface="Simonetta"/>
              </a:rPr>
              <a:t>Commercial Establishment of Labour License</a:t>
            </a:r>
          </a:p>
          <a:p>
            <a:pPr marL="435214" lvl="1" indent="-217607" algn="just">
              <a:lnSpc>
                <a:spcPts val="3023"/>
              </a:lnSpc>
              <a:buAutoNum type="arabicPeriod"/>
            </a:pPr>
            <a:r>
              <a:rPr lang="en-US" sz="2015">
                <a:solidFill>
                  <a:srgbClr val="614D23"/>
                </a:solidFill>
                <a:latin typeface="Simonetta"/>
                <a:ea typeface="Simonetta"/>
                <a:cs typeface="Simonetta"/>
                <a:sym typeface="Simonetta"/>
              </a:rPr>
              <a:t>Regional Provided Fund Certification</a:t>
            </a:r>
          </a:p>
          <a:p>
            <a:pPr marL="435214" lvl="1" indent="-217607" algn="just">
              <a:lnSpc>
                <a:spcPts val="3023"/>
              </a:lnSpc>
              <a:buAutoNum type="arabicPeriod"/>
            </a:pPr>
            <a:r>
              <a:rPr lang="en-US" sz="2015">
                <a:solidFill>
                  <a:srgbClr val="614D23"/>
                </a:solidFill>
                <a:latin typeface="Simonetta"/>
                <a:ea typeface="Simonetta"/>
                <a:cs typeface="Simonetta"/>
                <a:sym typeface="Simonetta"/>
              </a:rPr>
              <a:t>Employee State Insurance Corporation Certification</a:t>
            </a:r>
          </a:p>
          <a:p>
            <a:pPr marL="435214" lvl="1" indent="-217607" algn="just">
              <a:lnSpc>
                <a:spcPts val="3023"/>
              </a:lnSpc>
              <a:buAutoNum type="arabicPeriod"/>
            </a:pPr>
            <a:r>
              <a:rPr lang="en-US" sz="2015">
                <a:solidFill>
                  <a:srgbClr val="614D23"/>
                </a:solidFill>
                <a:latin typeface="Simonetta"/>
                <a:ea typeface="Simonetta"/>
                <a:cs typeface="Simonetta"/>
                <a:sym typeface="Simonetta"/>
              </a:rPr>
              <a:t>Membership Central Association of Private Security Industry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312" r="-2031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738377" y="796167"/>
            <a:ext cx="8811247" cy="7930122"/>
          </a:xfrm>
          <a:custGeom>
            <a:avLst/>
            <a:gdLst/>
            <a:ahLst/>
            <a:cxnLst/>
            <a:rect l="l" t="t" r="r" b="b"/>
            <a:pathLst>
              <a:path w="8811247" h="7930122">
                <a:moveTo>
                  <a:pt x="0" y="0"/>
                </a:moveTo>
                <a:lnTo>
                  <a:pt x="8811246" y="0"/>
                </a:lnTo>
                <a:lnTo>
                  <a:pt x="8811246" y="7930122"/>
                </a:lnTo>
                <a:lnTo>
                  <a:pt x="0" y="79301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180808" y="796167"/>
            <a:ext cx="1954736" cy="1563393"/>
          </a:xfrm>
          <a:custGeom>
            <a:avLst/>
            <a:gdLst/>
            <a:ahLst/>
            <a:cxnLst/>
            <a:rect l="l" t="t" r="r" b="b"/>
            <a:pathLst>
              <a:path w="1954736" h="1563393">
                <a:moveTo>
                  <a:pt x="0" y="0"/>
                </a:moveTo>
                <a:lnTo>
                  <a:pt x="1954736" y="0"/>
                </a:lnTo>
                <a:lnTo>
                  <a:pt x="1954736" y="1563393"/>
                </a:lnTo>
                <a:lnTo>
                  <a:pt x="0" y="1563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3455827" y="998031"/>
            <a:ext cx="3468609" cy="439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25"/>
              </a:lnSpc>
              <a:spcBef>
                <a:spcPct val="0"/>
              </a:spcBef>
            </a:pPr>
            <a:r>
              <a:rPr lang="en-US" sz="2518">
                <a:solidFill>
                  <a:srgbClr val="8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GROWTH STORY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455827" y="1508185"/>
            <a:ext cx="3803473" cy="502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40"/>
              </a:lnSpc>
              <a:spcBef>
                <a:spcPct val="0"/>
              </a:spcBef>
            </a:pPr>
            <a:r>
              <a:rPr lang="en-US" sz="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economic growth story of Rakshak Securitas Pvt. Ltd. showcases its transformation from a security service provider established in 2001 to a multifaceted organization offering diverse services such as facility management, manpower solutions, and housekeeping. Over two decades, the company has built a robust presence across 18 states and union territories, serving more than 500 clients, including major corporations, government entities, and private enterprises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61672" y="988845"/>
            <a:ext cx="6022926" cy="812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93"/>
              </a:lnSpc>
              <a:spcBef>
                <a:spcPct val="0"/>
              </a:spcBef>
            </a:pPr>
            <a:r>
              <a:rPr lang="en-US" sz="4780">
                <a:solidFill>
                  <a:srgbClr val="8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OVERVIEW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22639" y="922347"/>
            <a:ext cx="19816073" cy="1047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6964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312" r="-2031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738377" y="796167"/>
            <a:ext cx="8811247" cy="7930122"/>
          </a:xfrm>
          <a:custGeom>
            <a:avLst/>
            <a:gdLst/>
            <a:ahLst/>
            <a:cxnLst/>
            <a:rect l="l" t="t" r="r" b="b"/>
            <a:pathLst>
              <a:path w="8811247" h="7930122">
                <a:moveTo>
                  <a:pt x="0" y="0"/>
                </a:moveTo>
                <a:lnTo>
                  <a:pt x="8811246" y="0"/>
                </a:lnTo>
                <a:lnTo>
                  <a:pt x="8811246" y="7930122"/>
                </a:lnTo>
                <a:lnTo>
                  <a:pt x="0" y="79301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32107" y="2894174"/>
            <a:ext cx="4749297" cy="4723392"/>
          </a:xfrm>
          <a:custGeom>
            <a:avLst/>
            <a:gdLst/>
            <a:ahLst/>
            <a:cxnLst/>
            <a:rect l="l" t="t" r="r" b="b"/>
            <a:pathLst>
              <a:path w="4749297" h="4723392">
                <a:moveTo>
                  <a:pt x="0" y="0"/>
                </a:moveTo>
                <a:lnTo>
                  <a:pt x="4749297" y="0"/>
                </a:lnTo>
                <a:lnTo>
                  <a:pt x="4749297" y="4723392"/>
                </a:lnTo>
                <a:lnTo>
                  <a:pt x="0" y="47233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 flipV="1">
            <a:off x="7209012" y="1962475"/>
            <a:ext cx="3869977" cy="3990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>
            <a:off x="5404547" y="8163489"/>
            <a:ext cx="7478906" cy="1094811"/>
            <a:chOff x="0" y="0"/>
            <a:chExt cx="2353221" cy="3444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53221" cy="344480"/>
            </a:xfrm>
            <a:custGeom>
              <a:avLst/>
              <a:gdLst/>
              <a:ahLst/>
              <a:cxnLst/>
              <a:rect l="l" t="t" r="r" b="b"/>
              <a:pathLst>
                <a:path w="2353221" h="344480">
                  <a:moveTo>
                    <a:pt x="52794" y="0"/>
                  </a:moveTo>
                  <a:lnTo>
                    <a:pt x="2300427" y="0"/>
                  </a:lnTo>
                  <a:cubicBezTo>
                    <a:pt x="2329584" y="0"/>
                    <a:pt x="2353221" y="23636"/>
                    <a:pt x="2353221" y="52794"/>
                  </a:cubicBezTo>
                  <a:lnTo>
                    <a:pt x="2353221" y="291686"/>
                  </a:lnTo>
                  <a:cubicBezTo>
                    <a:pt x="2353221" y="320843"/>
                    <a:pt x="2329584" y="344480"/>
                    <a:pt x="2300427" y="344480"/>
                  </a:cubicBezTo>
                  <a:lnTo>
                    <a:pt x="52794" y="344480"/>
                  </a:lnTo>
                  <a:cubicBezTo>
                    <a:pt x="23636" y="344480"/>
                    <a:pt x="0" y="320843"/>
                    <a:pt x="0" y="291686"/>
                  </a:cubicBezTo>
                  <a:lnTo>
                    <a:pt x="0" y="52794"/>
                  </a:lnTo>
                  <a:cubicBezTo>
                    <a:pt x="0" y="23636"/>
                    <a:pt x="23636" y="0"/>
                    <a:pt x="52794" y="0"/>
                  </a:cubicBezTo>
                  <a:close/>
                </a:path>
              </a:pathLst>
            </a:custGeom>
            <a:solidFill>
              <a:srgbClr val="8000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353221" cy="3921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553349" y="2967317"/>
            <a:ext cx="10255377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8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MANPOWER ON ROLL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553349" y="3898719"/>
            <a:ext cx="10255377" cy="3201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MANAGEMENT : 24</a:t>
            </a:r>
          </a:p>
          <a:p>
            <a:pPr algn="l">
              <a:lnSpc>
                <a:spcPts val="3640"/>
              </a:lnSpc>
            </a:pPr>
            <a:endParaRPr lang="en-US" sz="26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MANGERIAL STAFF: 142</a:t>
            </a:r>
          </a:p>
          <a:p>
            <a:pPr algn="l">
              <a:lnSpc>
                <a:spcPts val="3640"/>
              </a:lnSpc>
            </a:pPr>
            <a:endParaRPr lang="en-US" sz="26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SUPERVISORY STAFF : 454</a:t>
            </a:r>
          </a:p>
          <a:p>
            <a:pPr algn="l">
              <a:lnSpc>
                <a:spcPts val="3640"/>
              </a:lnSpc>
            </a:pPr>
            <a:endParaRPr lang="en-US" sz="26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STAFF : 25436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32537" y="1150724"/>
            <a:ext cx="6022926" cy="811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93"/>
              </a:lnSpc>
              <a:spcBef>
                <a:spcPct val="0"/>
              </a:spcBef>
            </a:pPr>
            <a:r>
              <a:rPr lang="en-US" sz="4780">
                <a:solidFill>
                  <a:srgbClr val="8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OVERVIEW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457379" y="8433162"/>
            <a:ext cx="7426074" cy="562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87"/>
              </a:lnSpc>
              <a:spcBef>
                <a:spcPct val="0"/>
              </a:spcBef>
            </a:pPr>
            <a:r>
              <a:rPr lang="en-US" sz="334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TOTAL MANPOWER: 26056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312" r="-2031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738377" y="796167"/>
            <a:ext cx="8811247" cy="7930122"/>
          </a:xfrm>
          <a:custGeom>
            <a:avLst/>
            <a:gdLst/>
            <a:ahLst/>
            <a:cxnLst/>
            <a:rect l="l" t="t" r="r" b="b"/>
            <a:pathLst>
              <a:path w="8811247" h="7930122">
                <a:moveTo>
                  <a:pt x="0" y="0"/>
                </a:moveTo>
                <a:lnTo>
                  <a:pt x="8811246" y="0"/>
                </a:lnTo>
                <a:lnTo>
                  <a:pt x="8811246" y="7930122"/>
                </a:lnTo>
                <a:lnTo>
                  <a:pt x="0" y="79301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20" y="1856349"/>
            <a:ext cx="6764545" cy="487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7"/>
              </a:lnSpc>
              <a:spcBef>
                <a:spcPct val="0"/>
              </a:spcBef>
            </a:pPr>
            <a:r>
              <a:rPr lang="en-US" sz="2898">
                <a:solidFill>
                  <a:srgbClr val="8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TARGETED SEGMENTS</a:t>
            </a:r>
          </a:p>
        </p:txBody>
      </p:sp>
      <p:sp>
        <p:nvSpPr>
          <p:cNvPr id="5" name="AutoShape 5"/>
          <p:cNvSpPr/>
          <p:nvPr/>
        </p:nvSpPr>
        <p:spPr>
          <a:xfrm>
            <a:off x="1029792" y="2514898"/>
            <a:ext cx="261874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038225" y="8499777"/>
            <a:ext cx="2242860" cy="560715"/>
          </a:xfrm>
          <a:custGeom>
            <a:avLst/>
            <a:gdLst/>
            <a:ahLst/>
            <a:cxnLst/>
            <a:rect l="l" t="t" r="r" b="b"/>
            <a:pathLst>
              <a:path w="2242860" h="560715">
                <a:moveTo>
                  <a:pt x="0" y="0"/>
                </a:moveTo>
                <a:lnTo>
                  <a:pt x="2242860" y="0"/>
                </a:lnTo>
                <a:lnTo>
                  <a:pt x="2242860" y="560715"/>
                </a:lnTo>
                <a:lnTo>
                  <a:pt x="0" y="5607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0" y="4315617"/>
            <a:ext cx="18288000" cy="5620556"/>
            <a:chOff x="0" y="0"/>
            <a:chExt cx="4816593" cy="14803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16592" cy="1480311"/>
            </a:xfrm>
            <a:custGeom>
              <a:avLst/>
              <a:gdLst/>
              <a:ahLst/>
              <a:cxnLst/>
              <a:rect l="l" t="t" r="r" b="b"/>
              <a:pathLst>
                <a:path w="4816592" h="1480311">
                  <a:moveTo>
                    <a:pt x="0" y="0"/>
                  </a:moveTo>
                  <a:lnTo>
                    <a:pt x="4816592" y="0"/>
                  </a:lnTo>
                  <a:lnTo>
                    <a:pt x="4816592" y="1480311"/>
                  </a:lnTo>
                  <a:lnTo>
                    <a:pt x="0" y="1480311"/>
                  </a:lnTo>
                  <a:close/>
                </a:path>
              </a:pathLst>
            </a:custGeom>
            <a:solidFill>
              <a:srgbClr val="80000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4816593" cy="1527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20" y="1123950"/>
            <a:ext cx="3255770" cy="628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80"/>
              </a:lnSpc>
              <a:spcBef>
                <a:spcPct val="0"/>
              </a:spcBef>
            </a:pPr>
            <a:r>
              <a:rPr lang="en-US" sz="3629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OUR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4600222"/>
            <a:ext cx="16230600" cy="4472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Corporate Sector: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Offices, IT parks, and corporate campuses.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Roles like administrative staff, housekeeping personnel, and security guards are provided to ensure smooth operations and security.</a:t>
            </a:r>
          </a:p>
          <a:p>
            <a:pPr algn="just">
              <a:lnSpc>
                <a:spcPts val="3919"/>
              </a:lnSpc>
            </a:pPr>
            <a:endParaRPr lang="en-US" sz="279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3919"/>
              </a:lnSpc>
            </a:pPr>
            <a:r>
              <a:rPr lang="en-US" sz="27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Industrial Sector: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Manufacturing plants, warehouses, and logistics hubs.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Skilled and semi-skilled manpower, including machine operators, supervisors, and safety personnel.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2841217"/>
            <a:ext cx="16230600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Rakshak Securitas Pvt. Ltd., as a manpower service provider, targets diverse segments to cater to varying organizational and operational needs. These segments include: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312" r="-2031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738377" y="796167"/>
            <a:ext cx="8811247" cy="7930122"/>
          </a:xfrm>
          <a:custGeom>
            <a:avLst/>
            <a:gdLst/>
            <a:ahLst/>
            <a:cxnLst/>
            <a:rect l="l" t="t" r="r" b="b"/>
            <a:pathLst>
              <a:path w="8811247" h="7930122">
                <a:moveTo>
                  <a:pt x="0" y="0"/>
                </a:moveTo>
                <a:lnTo>
                  <a:pt x="8811246" y="0"/>
                </a:lnTo>
                <a:lnTo>
                  <a:pt x="8811246" y="7930122"/>
                </a:lnTo>
                <a:lnTo>
                  <a:pt x="0" y="79301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20" y="1856349"/>
            <a:ext cx="6764545" cy="487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7"/>
              </a:lnSpc>
              <a:spcBef>
                <a:spcPct val="0"/>
              </a:spcBef>
            </a:pPr>
            <a:r>
              <a:rPr lang="en-US" sz="2898">
                <a:solidFill>
                  <a:srgbClr val="8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TARGETED SEGMENTS</a:t>
            </a:r>
          </a:p>
        </p:txBody>
      </p:sp>
      <p:sp>
        <p:nvSpPr>
          <p:cNvPr id="5" name="AutoShape 5"/>
          <p:cNvSpPr/>
          <p:nvPr/>
        </p:nvSpPr>
        <p:spPr>
          <a:xfrm>
            <a:off x="1029792" y="2514898"/>
            <a:ext cx="261874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038225" y="8499777"/>
            <a:ext cx="2242860" cy="560715"/>
          </a:xfrm>
          <a:custGeom>
            <a:avLst/>
            <a:gdLst/>
            <a:ahLst/>
            <a:cxnLst/>
            <a:rect l="l" t="t" r="r" b="b"/>
            <a:pathLst>
              <a:path w="2242860" h="560715">
                <a:moveTo>
                  <a:pt x="0" y="0"/>
                </a:moveTo>
                <a:lnTo>
                  <a:pt x="2242860" y="0"/>
                </a:lnTo>
                <a:lnTo>
                  <a:pt x="2242860" y="560715"/>
                </a:lnTo>
                <a:lnTo>
                  <a:pt x="0" y="5607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0" y="4315617"/>
            <a:ext cx="18288000" cy="5620556"/>
            <a:chOff x="0" y="0"/>
            <a:chExt cx="4816593" cy="14803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16592" cy="1480311"/>
            </a:xfrm>
            <a:custGeom>
              <a:avLst/>
              <a:gdLst/>
              <a:ahLst/>
              <a:cxnLst/>
              <a:rect l="l" t="t" r="r" b="b"/>
              <a:pathLst>
                <a:path w="4816592" h="1480311">
                  <a:moveTo>
                    <a:pt x="0" y="0"/>
                  </a:moveTo>
                  <a:lnTo>
                    <a:pt x="4816592" y="0"/>
                  </a:lnTo>
                  <a:lnTo>
                    <a:pt x="4816592" y="1480311"/>
                  </a:lnTo>
                  <a:lnTo>
                    <a:pt x="0" y="1480311"/>
                  </a:lnTo>
                  <a:close/>
                </a:path>
              </a:pathLst>
            </a:custGeom>
            <a:solidFill>
              <a:srgbClr val="80000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4816593" cy="1527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20" y="1123950"/>
            <a:ext cx="3255770" cy="628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80"/>
              </a:lnSpc>
              <a:spcBef>
                <a:spcPct val="0"/>
              </a:spcBef>
            </a:pPr>
            <a:r>
              <a:rPr lang="en-US" sz="3629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OUR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4600222"/>
            <a:ext cx="16230600" cy="4472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Residential and Commercial Properties: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Housing societies, malls, and high-rise buildings.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Security guards, concierge services, and maintenance personnel.</a:t>
            </a:r>
          </a:p>
          <a:p>
            <a:pPr algn="just">
              <a:lnSpc>
                <a:spcPts val="3919"/>
              </a:lnSpc>
            </a:pPr>
            <a:endParaRPr lang="en-US" sz="279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3919"/>
              </a:lnSpc>
            </a:pPr>
            <a:r>
              <a:rPr lang="en-US" sz="27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Event Management: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Large-scale public and private events.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Crowd controllers, ushers, and on-ground coordinators are deployed to manage safety and operations effectively.</a:t>
            </a:r>
          </a:p>
          <a:p>
            <a:pPr algn="just">
              <a:lnSpc>
                <a:spcPts val="3919"/>
              </a:lnSpc>
            </a:pPr>
            <a:endParaRPr lang="en-US" sz="279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8700" y="2841217"/>
            <a:ext cx="16230600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Rakshak Securitas Pvt. Ltd., as a manpower service provider, targets diverse segments to cater to varying organizational and operational needs. These segments include: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312" r="-2031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738377" y="796167"/>
            <a:ext cx="8811247" cy="7930122"/>
          </a:xfrm>
          <a:custGeom>
            <a:avLst/>
            <a:gdLst/>
            <a:ahLst/>
            <a:cxnLst/>
            <a:rect l="l" t="t" r="r" b="b"/>
            <a:pathLst>
              <a:path w="8811247" h="7930122">
                <a:moveTo>
                  <a:pt x="0" y="0"/>
                </a:moveTo>
                <a:lnTo>
                  <a:pt x="8811246" y="0"/>
                </a:lnTo>
                <a:lnTo>
                  <a:pt x="8811246" y="7930122"/>
                </a:lnTo>
                <a:lnTo>
                  <a:pt x="0" y="79301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20" y="1856349"/>
            <a:ext cx="6764545" cy="487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7"/>
              </a:lnSpc>
              <a:spcBef>
                <a:spcPct val="0"/>
              </a:spcBef>
            </a:pPr>
            <a:r>
              <a:rPr lang="en-US" sz="2898">
                <a:solidFill>
                  <a:srgbClr val="8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TARGETED SEGMENTS</a:t>
            </a:r>
          </a:p>
        </p:txBody>
      </p:sp>
      <p:sp>
        <p:nvSpPr>
          <p:cNvPr id="5" name="AutoShape 5"/>
          <p:cNvSpPr/>
          <p:nvPr/>
        </p:nvSpPr>
        <p:spPr>
          <a:xfrm>
            <a:off x="1029792" y="2514898"/>
            <a:ext cx="261874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038225" y="8499777"/>
            <a:ext cx="2242860" cy="560715"/>
          </a:xfrm>
          <a:custGeom>
            <a:avLst/>
            <a:gdLst/>
            <a:ahLst/>
            <a:cxnLst/>
            <a:rect l="l" t="t" r="r" b="b"/>
            <a:pathLst>
              <a:path w="2242860" h="560715">
                <a:moveTo>
                  <a:pt x="0" y="0"/>
                </a:moveTo>
                <a:lnTo>
                  <a:pt x="2242860" y="0"/>
                </a:lnTo>
                <a:lnTo>
                  <a:pt x="2242860" y="560715"/>
                </a:lnTo>
                <a:lnTo>
                  <a:pt x="0" y="5607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0" y="4315617"/>
            <a:ext cx="18288000" cy="5620556"/>
            <a:chOff x="0" y="0"/>
            <a:chExt cx="4816593" cy="14803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16592" cy="1480311"/>
            </a:xfrm>
            <a:custGeom>
              <a:avLst/>
              <a:gdLst/>
              <a:ahLst/>
              <a:cxnLst/>
              <a:rect l="l" t="t" r="r" b="b"/>
              <a:pathLst>
                <a:path w="4816592" h="1480311">
                  <a:moveTo>
                    <a:pt x="0" y="0"/>
                  </a:moveTo>
                  <a:lnTo>
                    <a:pt x="4816592" y="0"/>
                  </a:lnTo>
                  <a:lnTo>
                    <a:pt x="4816592" y="1480311"/>
                  </a:lnTo>
                  <a:lnTo>
                    <a:pt x="0" y="1480311"/>
                  </a:lnTo>
                  <a:close/>
                </a:path>
              </a:pathLst>
            </a:custGeom>
            <a:solidFill>
              <a:srgbClr val="80000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4816593" cy="1527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20" y="1123950"/>
            <a:ext cx="3255770" cy="628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80"/>
              </a:lnSpc>
              <a:spcBef>
                <a:spcPct val="0"/>
              </a:spcBef>
            </a:pPr>
            <a:r>
              <a:rPr lang="en-US" sz="3629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OUR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4600222"/>
            <a:ext cx="16230600" cy="4472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Government and Defense Projects: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Government offices, defense establishments, and critical infrastructure projects.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Security and operational manpower tailored to high-compliance environments.</a:t>
            </a:r>
          </a:p>
          <a:p>
            <a:pPr algn="just">
              <a:lnSpc>
                <a:spcPts val="3919"/>
              </a:lnSpc>
            </a:pPr>
            <a:endParaRPr lang="en-US" sz="279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3919"/>
              </a:lnSpc>
            </a:pPr>
            <a:r>
              <a:rPr lang="en-US" sz="27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Educational and Healthcare Institutions: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Schools, colleges, and hospitals.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Support staff like custodians, security personnel, and technicians to maintain safety and efficiency.</a:t>
            </a:r>
          </a:p>
          <a:p>
            <a:pPr algn="just">
              <a:lnSpc>
                <a:spcPts val="3919"/>
              </a:lnSpc>
            </a:pPr>
            <a:endParaRPr lang="en-US" sz="279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8700" y="2841217"/>
            <a:ext cx="16230600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Rakshak Securitas Pvt. Ltd., as a manpower service provider, targets diverse segments to cater to varying organizational and operational needs. These segments include: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312" r="-2031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738377" y="796167"/>
            <a:ext cx="8811247" cy="7930122"/>
          </a:xfrm>
          <a:custGeom>
            <a:avLst/>
            <a:gdLst/>
            <a:ahLst/>
            <a:cxnLst/>
            <a:rect l="l" t="t" r="r" b="b"/>
            <a:pathLst>
              <a:path w="8811247" h="7930122">
                <a:moveTo>
                  <a:pt x="0" y="0"/>
                </a:moveTo>
                <a:lnTo>
                  <a:pt x="8811246" y="0"/>
                </a:lnTo>
                <a:lnTo>
                  <a:pt x="8811246" y="7930122"/>
                </a:lnTo>
                <a:lnTo>
                  <a:pt x="0" y="79301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20" y="1856349"/>
            <a:ext cx="6764545" cy="487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7"/>
              </a:lnSpc>
              <a:spcBef>
                <a:spcPct val="0"/>
              </a:spcBef>
            </a:pPr>
            <a:r>
              <a:rPr lang="en-US" sz="2898">
                <a:solidFill>
                  <a:srgbClr val="8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TARGETED SEGMENTS</a:t>
            </a:r>
          </a:p>
        </p:txBody>
      </p:sp>
      <p:sp>
        <p:nvSpPr>
          <p:cNvPr id="5" name="AutoShape 5"/>
          <p:cNvSpPr/>
          <p:nvPr/>
        </p:nvSpPr>
        <p:spPr>
          <a:xfrm>
            <a:off x="1029792" y="2514898"/>
            <a:ext cx="261874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038225" y="8499777"/>
            <a:ext cx="2242860" cy="560715"/>
          </a:xfrm>
          <a:custGeom>
            <a:avLst/>
            <a:gdLst/>
            <a:ahLst/>
            <a:cxnLst/>
            <a:rect l="l" t="t" r="r" b="b"/>
            <a:pathLst>
              <a:path w="2242860" h="560715">
                <a:moveTo>
                  <a:pt x="0" y="0"/>
                </a:moveTo>
                <a:lnTo>
                  <a:pt x="2242860" y="0"/>
                </a:lnTo>
                <a:lnTo>
                  <a:pt x="2242860" y="560715"/>
                </a:lnTo>
                <a:lnTo>
                  <a:pt x="0" y="5607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0" y="4315617"/>
            <a:ext cx="18288000" cy="5620556"/>
            <a:chOff x="0" y="0"/>
            <a:chExt cx="4816593" cy="14803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16592" cy="1480311"/>
            </a:xfrm>
            <a:custGeom>
              <a:avLst/>
              <a:gdLst/>
              <a:ahLst/>
              <a:cxnLst/>
              <a:rect l="l" t="t" r="r" b="b"/>
              <a:pathLst>
                <a:path w="4816592" h="1480311">
                  <a:moveTo>
                    <a:pt x="0" y="0"/>
                  </a:moveTo>
                  <a:lnTo>
                    <a:pt x="4816592" y="0"/>
                  </a:lnTo>
                  <a:lnTo>
                    <a:pt x="4816592" y="1480311"/>
                  </a:lnTo>
                  <a:lnTo>
                    <a:pt x="0" y="1480311"/>
                  </a:lnTo>
                  <a:close/>
                </a:path>
              </a:pathLst>
            </a:custGeom>
            <a:solidFill>
              <a:srgbClr val="80000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4816593" cy="1527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20" y="1123950"/>
            <a:ext cx="3255770" cy="628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80"/>
              </a:lnSpc>
              <a:spcBef>
                <a:spcPct val="0"/>
              </a:spcBef>
            </a:pPr>
            <a:r>
              <a:rPr lang="en-US" sz="3629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OUR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4600222"/>
            <a:ext cx="16230600" cy="4967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Retail and Hospitality: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Retail chains, hotels, and restaurants.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Front-office staff, housekeeping, and inventory management teams.</a:t>
            </a:r>
          </a:p>
          <a:p>
            <a:pPr algn="just">
              <a:lnSpc>
                <a:spcPts val="3919"/>
              </a:lnSpc>
            </a:pPr>
            <a:endParaRPr lang="en-US" sz="279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3919"/>
              </a:lnSpc>
            </a:pPr>
            <a:r>
              <a:rPr lang="en-US" sz="27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Custom Solutions for Emerging Needs: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Adaptable solutions for industries with unique manpower requirements, including tech parks and energy sectors.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These targeted segments allow Rakshak Securitas to meet the demands of diverse industries, ensuring customized solutions that align with specific client needs</a:t>
            </a:r>
          </a:p>
          <a:p>
            <a:pPr algn="just">
              <a:lnSpc>
                <a:spcPts val="3919"/>
              </a:lnSpc>
            </a:pPr>
            <a:endParaRPr lang="en-US" sz="279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8700" y="2841217"/>
            <a:ext cx="16230600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Rakshak Securitas Pvt. Ltd., as a manpower service provider, targets diverse segments to cater to varying organizational and operational needs. These segments include: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38377" y="796167"/>
            <a:ext cx="8811247" cy="7930122"/>
          </a:xfrm>
          <a:custGeom>
            <a:avLst/>
            <a:gdLst/>
            <a:ahLst/>
            <a:cxnLst/>
            <a:rect l="l" t="t" r="r" b="b"/>
            <a:pathLst>
              <a:path w="8811247" h="7930122">
                <a:moveTo>
                  <a:pt x="0" y="0"/>
                </a:moveTo>
                <a:lnTo>
                  <a:pt x="8811246" y="0"/>
                </a:lnTo>
                <a:lnTo>
                  <a:pt x="8811246" y="7930122"/>
                </a:lnTo>
                <a:lnTo>
                  <a:pt x="0" y="79301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6452846" y="2187250"/>
            <a:ext cx="5134839" cy="0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532973" y="3570560"/>
            <a:ext cx="15222053" cy="5687740"/>
            <a:chOff x="0" y="0"/>
            <a:chExt cx="20296071" cy="7583653"/>
          </a:xfrm>
        </p:grpSpPr>
        <p:sp>
          <p:nvSpPr>
            <p:cNvPr id="5" name="Freeform 5"/>
            <p:cNvSpPr/>
            <p:nvPr/>
          </p:nvSpPr>
          <p:spPr>
            <a:xfrm>
              <a:off x="10764409" y="381370"/>
              <a:ext cx="4916676" cy="2985133"/>
            </a:xfrm>
            <a:custGeom>
              <a:avLst/>
              <a:gdLst/>
              <a:ahLst/>
              <a:cxnLst/>
              <a:rect l="l" t="t" r="r" b="b"/>
              <a:pathLst>
                <a:path w="4916676" h="2985133">
                  <a:moveTo>
                    <a:pt x="0" y="0"/>
                  </a:moveTo>
                  <a:lnTo>
                    <a:pt x="4916675" y="0"/>
                  </a:lnTo>
                  <a:lnTo>
                    <a:pt x="4916675" y="2985133"/>
                  </a:lnTo>
                  <a:lnTo>
                    <a:pt x="0" y="29851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354" b="-21019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4347666" cy="3655589"/>
            </a:xfrm>
            <a:custGeom>
              <a:avLst/>
              <a:gdLst/>
              <a:ahLst/>
              <a:cxnLst/>
              <a:rect l="l" t="t" r="r" b="b"/>
              <a:pathLst>
                <a:path w="4347666" h="3655589">
                  <a:moveTo>
                    <a:pt x="0" y="0"/>
                  </a:moveTo>
                  <a:lnTo>
                    <a:pt x="4347666" y="0"/>
                  </a:lnTo>
                  <a:lnTo>
                    <a:pt x="4347666" y="3655589"/>
                  </a:lnTo>
                  <a:lnTo>
                    <a:pt x="0" y="3655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8344696" y="4609732"/>
              <a:ext cx="2987635" cy="2973922"/>
            </a:xfrm>
            <a:custGeom>
              <a:avLst/>
              <a:gdLst/>
              <a:ahLst/>
              <a:cxnLst/>
              <a:rect l="l" t="t" r="r" b="b"/>
              <a:pathLst>
                <a:path w="2987635" h="2973922">
                  <a:moveTo>
                    <a:pt x="0" y="0"/>
                  </a:moveTo>
                  <a:lnTo>
                    <a:pt x="2987634" y="0"/>
                  </a:lnTo>
                  <a:lnTo>
                    <a:pt x="2987634" y="2973921"/>
                  </a:lnTo>
                  <a:lnTo>
                    <a:pt x="0" y="29739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415" t="-8915" r="-7473" b="-7507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4172771" y="4543394"/>
              <a:ext cx="3707915" cy="3040259"/>
            </a:xfrm>
            <a:custGeom>
              <a:avLst/>
              <a:gdLst/>
              <a:ahLst/>
              <a:cxnLst/>
              <a:rect l="l" t="t" r="r" b="b"/>
              <a:pathLst>
                <a:path w="3707915" h="3040259">
                  <a:moveTo>
                    <a:pt x="0" y="0"/>
                  </a:moveTo>
                  <a:lnTo>
                    <a:pt x="3707915" y="0"/>
                  </a:lnTo>
                  <a:lnTo>
                    <a:pt x="3707915" y="3040259"/>
                  </a:lnTo>
                  <a:lnTo>
                    <a:pt x="0" y="30402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3625" r="-20867" b="-23021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570635" y="4201863"/>
              <a:ext cx="3206397" cy="3345805"/>
            </a:xfrm>
            <a:custGeom>
              <a:avLst/>
              <a:gdLst/>
              <a:ahLst/>
              <a:cxnLst/>
              <a:rect l="l" t="t" r="r" b="b"/>
              <a:pathLst>
                <a:path w="3206397" h="3345805">
                  <a:moveTo>
                    <a:pt x="0" y="0"/>
                  </a:moveTo>
                  <a:lnTo>
                    <a:pt x="3206396" y="0"/>
                  </a:lnTo>
                  <a:lnTo>
                    <a:pt x="3206396" y="3345805"/>
                  </a:lnTo>
                  <a:lnTo>
                    <a:pt x="0" y="33458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1968712" y="4862095"/>
              <a:ext cx="8327360" cy="2685573"/>
            </a:xfrm>
            <a:custGeom>
              <a:avLst/>
              <a:gdLst/>
              <a:ahLst/>
              <a:cxnLst/>
              <a:rect l="l" t="t" r="r" b="b"/>
              <a:pathLst>
                <a:path w="8327360" h="2685573">
                  <a:moveTo>
                    <a:pt x="0" y="0"/>
                  </a:moveTo>
                  <a:lnTo>
                    <a:pt x="8327359" y="0"/>
                  </a:lnTo>
                  <a:lnTo>
                    <a:pt x="8327359" y="2685573"/>
                  </a:lnTo>
                  <a:lnTo>
                    <a:pt x="0" y="2685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548106" y="281541"/>
              <a:ext cx="3234477" cy="3223731"/>
            </a:xfrm>
            <a:custGeom>
              <a:avLst/>
              <a:gdLst/>
              <a:ahLst/>
              <a:cxnLst/>
              <a:rect l="l" t="t" r="r" b="b"/>
              <a:pathLst>
                <a:path w="3234477" h="3223731">
                  <a:moveTo>
                    <a:pt x="0" y="0"/>
                  </a:moveTo>
                  <a:lnTo>
                    <a:pt x="3234476" y="0"/>
                  </a:lnTo>
                  <a:lnTo>
                    <a:pt x="3234476" y="3223731"/>
                  </a:lnTo>
                  <a:lnTo>
                    <a:pt x="0" y="32237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17662911" y="420310"/>
              <a:ext cx="2633160" cy="2946194"/>
            </a:xfrm>
            <a:custGeom>
              <a:avLst/>
              <a:gdLst/>
              <a:ahLst/>
              <a:cxnLst/>
              <a:rect l="l" t="t" r="r" b="b"/>
              <a:pathLst>
                <a:path w="2633160" h="2946194">
                  <a:moveTo>
                    <a:pt x="0" y="0"/>
                  </a:moveTo>
                  <a:lnTo>
                    <a:pt x="2633160" y="0"/>
                  </a:lnTo>
                  <a:lnTo>
                    <a:pt x="2633160" y="2946193"/>
                  </a:lnTo>
                  <a:lnTo>
                    <a:pt x="0" y="2946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6183931" y="904875"/>
            <a:ext cx="8918444" cy="109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98"/>
              </a:lnSpc>
              <a:spcBef>
                <a:spcPct val="0"/>
              </a:spcBef>
            </a:pPr>
            <a:r>
              <a:rPr lang="en-US" sz="6427" b="1">
                <a:solidFill>
                  <a:srgbClr val="800000"/>
                </a:solidFill>
                <a:latin typeface="Lato Bold"/>
                <a:ea typeface="Lato Bold"/>
                <a:cs typeface="Lato Bold"/>
                <a:sym typeface="Lato Bold"/>
              </a:rPr>
              <a:t>PRESTIGIOUS CLIENTS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618231" y="904875"/>
            <a:ext cx="2565700" cy="1097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98"/>
              </a:lnSpc>
              <a:spcBef>
                <a:spcPct val="0"/>
              </a:spcBef>
            </a:pPr>
            <a:r>
              <a:rPr lang="en-US" sz="6427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SOME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0" y="2303869"/>
            <a:ext cx="18288000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EDUCATIONAL INSTITUTIONS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38377" y="796167"/>
            <a:ext cx="8811247" cy="7930122"/>
          </a:xfrm>
          <a:custGeom>
            <a:avLst/>
            <a:gdLst/>
            <a:ahLst/>
            <a:cxnLst/>
            <a:rect l="l" t="t" r="r" b="b"/>
            <a:pathLst>
              <a:path w="8811247" h="7930122">
                <a:moveTo>
                  <a:pt x="0" y="0"/>
                </a:moveTo>
                <a:lnTo>
                  <a:pt x="8811246" y="0"/>
                </a:lnTo>
                <a:lnTo>
                  <a:pt x="8811246" y="7930122"/>
                </a:lnTo>
                <a:lnTo>
                  <a:pt x="0" y="79301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6452846" y="2187250"/>
            <a:ext cx="5134839" cy="0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6183931" y="904875"/>
            <a:ext cx="8918444" cy="109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98"/>
              </a:lnSpc>
              <a:spcBef>
                <a:spcPct val="0"/>
              </a:spcBef>
            </a:pPr>
            <a:r>
              <a:rPr lang="en-US" sz="6427" b="1">
                <a:solidFill>
                  <a:srgbClr val="800000"/>
                </a:solidFill>
                <a:latin typeface="Lato Bold"/>
                <a:ea typeface="Lato Bold"/>
                <a:cs typeface="Lato Bold"/>
                <a:sym typeface="Lato Bold"/>
              </a:rPr>
              <a:t>PRESTIGIOUS CLIENTS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618231" y="904875"/>
            <a:ext cx="2565700" cy="1097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98"/>
              </a:lnSpc>
              <a:spcBef>
                <a:spcPct val="0"/>
              </a:spcBef>
            </a:pPr>
            <a:r>
              <a:rPr lang="en-US" sz="6427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SOME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0" y="2303869"/>
            <a:ext cx="18288000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GOVERNMENT SECTOR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661485" y="3864078"/>
            <a:ext cx="14965029" cy="4726452"/>
            <a:chOff x="0" y="0"/>
            <a:chExt cx="19953373" cy="6301936"/>
          </a:xfrm>
        </p:grpSpPr>
        <p:sp>
          <p:nvSpPr>
            <p:cNvPr id="8" name="Freeform 8"/>
            <p:cNvSpPr/>
            <p:nvPr/>
          </p:nvSpPr>
          <p:spPr>
            <a:xfrm>
              <a:off x="15189203" y="35300"/>
              <a:ext cx="4764169" cy="2507144"/>
            </a:xfrm>
            <a:custGeom>
              <a:avLst/>
              <a:gdLst/>
              <a:ahLst/>
              <a:cxnLst/>
              <a:rect l="l" t="t" r="r" b="b"/>
              <a:pathLst>
                <a:path w="4764169" h="2507144">
                  <a:moveTo>
                    <a:pt x="0" y="0"/>
                  </a:moveTo>
                  <a:lnTo>
                    <a:pt x="4764170" y="0"/>
                  </a:lnTo>
                  <a:lnTo>
                    <a:pt x="4764170" y="2507144"/>
                  </a:lnTo>
                  <a:lnTo>
                    <a:pt x="0" y="25071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3657154"/>
              <a:ext cx="4773408" cy="2644781"/>
            </a:xfrm>
            <a:custGeom>
              <a:avLst/>
              <a:gdLst/>
              <a:ahLst/>
              <a:cxnLst/>
              <a:rect l="l" t="t" r="r" b="b"/>
              <a:pathLst>
                <a:path w="4773408" h="2644781">
                  <a:moveTo>
                    <a:pt x="0" y="0"/>
                  </a:moveTo>
                  <a:lnTo>
                    <a:pt x="4773408" y="0"/>
                  </a:lnTo>
                  <a:lnTo>
                    <a:pt x="4773408" y="2644782"/>
                  </a:lnTo>
                  <a:lnTo>
                    <a:pt x="0" y="2644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3013" t="-30629" r="-25091" b="-18564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5671400" y="3740703"/>
              <a:ext cx="4281973" cy="2408610"/>
            </a:xfrm>
            <a:custGeom>
              <a:avLst/>
              <a:gdLst/>
              <a:ahLst/>
              <a:cxnLst/>
              <a:rect l="l" t="t" r="r" b="b"/>
              <a:pathLst>
                <a:path w="4281973" h="2408610">
                  <a:moveTo>
                    <a:pt x="0" y="0"/>
                  </a:moveTo>
                  <a:lnTo>
                    <a:pt x="4281973" y="0"/>
                  </a:lnTo>
                  <a:lnTo>
                    <a:pt x="4281973" y="2408610"/>
                  </a:lnTo>
                  <a:lnTo>
                    <a:pt x="0" y="2408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278043" y="3740703"/>
              <a:ext cx="4822742" cy="2477684"/>
            </a:xfrm>
            <a:custGeom>
              <a:avLst/>
              <a:gdLst/>
              <a:ahLst/>
              <a:cxnLst/>
              <a:rect l="l" t="t" r="r" b="b"/>
              <a:pathLst>
                <a:path w="4822742" h="2477684">
                  <a:moveTo>
                    <a:pt x="0" y="0"/>
                  </a:moveTo>
                  <a:lnTo>
                    <a:pt x="4822742" y="0"/>
                  </a:lnTo>
                  <a:lnTo>
                    <a:pt x="4822742" y="2477684"/>
                  </a:lnTo>
                  <a:lnTo>
                    <a:pt x="0" y="24776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171926" y="0"/>
              <a:ext cx="4429556" cy="2542444"/>
            </a:xfrm>
            <a:custGeom>
              <a:avLst/>
              <a:gdLst/>
              <a:ahLst/>
              <a:cxnLst/>
              <a:rect l="l" t="t" r="r" b="b"/>
              <a:pathLst>
                <a:path w="4429556" h="2542444">
                  <a:moveTo>
                    <a:pt x="0" y="0"/>
                  </a:moveTo>
                  <a:lnTo>
                    <a:pt x="4429556" y="0"/>
                  </a:lnTo>
                  <a:lnTo>
                    <a:pt x="4429556" y="2542444"/>
                  </a:lnTo>
                  <a:lnTo>
                    <a:pt x="0" y="2542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5572246" y="0"/>
              <a:ext cx="4429544" cy="2543995"/>
            </a:xfrm>
            <a:custGeom>
              <a:avLst/>
              <a:gdLst/>
              <a:ahLst/>
              <a:cxnLst/>
              <a:rect l="l" t="t" r="r" b="b"/>
              <a:pathLst>
                <a:path w="4429544" h="2543995">
                  <a:moveTo>
                    <a:pt x="0" y="0"/>
                  </a:moveTo>
                  <a:lnTo>
                    <a:pt x="4429544" y="0"/>
                  </a:lnTo>
                  <a:lnTo>
                    <a:pt x="4429544" y="2543995"/>
                  </a:lnTo>
                  <a:lnTo>
                    <a:pt x="0" y="2543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10898451" y="0"/>
              <a:ext cx="3391993" cy="2543995"/>
            </a:xfrm>
            <a:custGeom>
              <a:avLst/>
              <a:gdLst/>
              <a:ahLst/>
              <a:cxnLst/>
              <a:rect l="l" t="t" r="r" b="b"/>
              <a:pathLst>
                <a:path w="3391993" h="2543995">
                  <a:moveTo>
                    <a:pt x="0" y="0"/>
                  </a:moveTo>
                  <a:lnTo>
                    <a:pt x="3391993" y="0"/>
                  </a:lnTo>
                  <a:lnTo>
                    <a:pt x="3391993" y="2543995"/>
                  </a:lnTo>
                  <a:lnTo>
                    <a:pt x="0" y="2543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10426857" y="3740703"/>
              <a:ext cx="2446836" cy="2477684"/>
            </a:xfrm>
            <a:custGeom>
              <a:avLst/>
              <a:gdLst/>
              <a:ahLst/>
              <a:cxnLst/>
              <a:rect l="l" t="t" r="r" b="b"/>
              <a:pathLst>
                <a:path w="2446836" h="2477684">
                  <a:moveTo>
                    <a:pt x="0" y="0"/>
                  </a:moveTo>
                  <a:lnTo>
                    <a:pt x="2446835" y="0"/>
                  </a:lnTo>
                  <a:lnTo>
                    <a:pt x="2446835" y="2477684"/>
                  </a:lnTo>
                  <a:lnTo>
                    <a:pt x="0" y="24776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1378" t="-10052" r="-10241" b="-10052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13193798" y="3897457"/>
              <a:ext cx="2193291" cy="2164176"/>
            </a:xfrm>
            <a:custGeom>
              <a:avLst/>
              <a:gdLst/>
              <a:ahLst/>
              <a:cxnLst/>
              <a:rect l="l" t="t" r="r" b="b"/>
              <a:pathLst>
                <a:path w="2193291" h="2164176">
                  <a:moveTo>
                    <a:pt x="0" y="0"/>
                  </a:moveTo>
                  <a:lnTo>
                    <a:pt x="2193291" y="0"/>
                  </a:lnTo>
                  <a:lnTo>
                    <a:pt x="2193291" y="2164176"/>
                  </a:lnTo>
                  <a:lnTo>
                    <a:pt x="0" y="21641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38377" y="796167"/>
            <a:ext cx="8811247" cy="7930122"/>
          </a:xfrm>
          <a:custGeom>
            <a:avLst/>
            <a:gdLst/>
            <a:ahLst/>
            <a:cxnLst/>
            <a:rect l="l" t="t" r="r" b="b"/>
            <a:pathLst>
              <a:path w="8811247" h="7930122">
                <a:moveTo>
                  <a:pt x="0" y="0"/>
                </a:moveTo>
                <a:lnTo>
                  <a:pt x="8811246" y="0"/>
                </a:lnTo>
                <a:lnTo>
                  <a:pt x="8811246" y="7930122"/>
                </a:lnTo>
                <a:lnTo>
                  <a:pt x="0" y="79301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6452846" y="2187250"/>
            <a:ext cx="5134839" cy="0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6183931" y="904875"/>
            <a:ext cx="8918444" cy="109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98"/>
              </a:lnSpc>
              <a:spcBef>
                <a:spcPct val="0"/>
              </a:spcBef>
            </a:pPr>
            <a:r>
              <a:rPr lang="en-US" sz="6427" b="1">
                <a:solidFill>
                  <a:srgbClr val="800000"/>
                </a:solidFill>
                <a:latin typeface="Lato Bold"/>
                <a:ea typeface="Lato Bold"/>
                <a:cs typeface="Lato Bold"/>
                <a:sym typeface="Lato Bold"/>
              </a:rPr>
              <a:t>PRESTIGIOUS CLIENTS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618231" y="904875"/>
            <a:ext cx="2565700" cy="1097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98"/>
              </a:lnSpc>
              <a:spcBef>
                <a:spcPct val="0"/>
              </a:spcBef>
            </a:pPr>
            <a:r>
              <a:rPr lang="en-US" sz="6427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SOME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0" y="2303869"/>
            <a:ext cx="18288000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GOVERNMENT SECTOR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870844" y="3199219"/>
            <a:ext cx="14546311" cy="5872864"/>
            <a:chOff x="0" y="0"/>
            <a:chExt cx="19395081" cy="7830486"/>
          </a:xfrm>
        </p:grpSpPr>
        <p:sp>
          <p:nvSpPr>
            <p:cNvPr id="8" name="Freeform 8"/>
            <p:cNvSpPr/>
            <p:nvPr/>
          </p:nvSpPr>
          <p:spPr>
            <a:xfrm>
              <a:off x="8764575" y="263609"/>
              <a:ext cx="3064577" cy="3064577"/>
            </a:xfrm>
            <a:custGeom>
              <a:avLst/>
              <a:gdLst/>
              <a:ahLst/>
              <a:cxnLst/>
              <a:rect l="l" t="t" r="r" b="b"/>
              <a:pathLst>
                <a:path w="3064577" h="3064577">
                  <a:moveTo>
                    <a:pt x="0" y="0"/>
                  </a:moveTo>
                  <a:lnTo>
                    <a:pt x="3064577" y="0"/>
                  </a:lnTo>
                  <a:lnTo>
                    <a:pt x="3064577" y="3064577"/>
                  </a:lnTo>
                  <a:lnTo>
                    <a:pt x="0" y="3064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3716387"/>
              <a:ext cx="3231653" cy="4010188"/>
            </a:xfrm>
            <a:custGeom>
              <a:avLst/>
              <a:gdLst/>
              <a:ahLst/>
              <a:cxnLst/>
              <a:rect l="l" t="t" r="r" b="b"/>
              <a:pathLst>
                <a:path w="3231653" h="4010188">
                  <a:moveTo>
                    <a:pt x="0" y="0"/>
                  </a:moveTo>
                  <a:lnTo>
                    <a:pt x="3231653" y="0"/>
                  </a:lnTo>
                  <a:lnTo>
                    <a:pt x="3231653" y="4010188"/>
                  </a:lnTo>
                  <a:lnTo>
                    <a:pt x="0" y="40101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4267916" y="169975"/>
              <a:ext cx="3064577" cy="3064577"/>
            </a:xfrm>
            <a:custGeom>
              <a:avLst/>
              <a:gdLst/>
              <a:ahLst/>
              <a:cxnLst/>
              <a:rect l="l" t="t" r="r" b="b"/>
              <a:pathLst>
                <a:path w="3064577" h="3064577">
                  <a:moveTo>
                    <a:pt x="0" y="0"/>
                  </a:moveTo>
                  <a:lnTo>
                    <a:pt x="3064577" y="0"/>
                  </a:lnTo>
                  <a:lnTo>
                    <a:pt x="3064577" y="3064577"/>
                  </a:lnTo>
                  <a:lnTo>
                    <a:pt x="0" y="3064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106653" y="0"/>
              <a:ext cx="3234552" cy="3234552"/>
            </a:xfrm>
            <a:custGeom>
              <a:avLst/>
              <a:gdLst/>
              <a:ahLst/>
              <a:cxnLst/>
              <a:rect l="l" t="t" r="r" b="b"/>
              <a:pathLst>
                <a:path w="3234552" h="3234552">
                  <a:moveTo>
                    <a:pt x="0" y="0"/>
                  </a:moveTo>
                  <a:lnTo>
                    <a:pt x="3234552" y="0"/>
                  </a:lnTo>
                  <a:lnTo>
                    <a:pt x="3234552" y="3234552"/>
                  </a:lnTo>
                  <a:lnTo>
                    <a:pt x="0" y="32345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0336" t="-9819" r="-10336" b="-10853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14279641" y="4335407"/>
              <a:ext cx="5115440" cy="3294154"/>
            </a:xfrm>
            <a:custGeom>
              <a:avLst/>
              <a:gdLst/>
              <a:ahLst/>
              <a:cxnLst/>
              <a:rect l="l" t="t" r="r" b="b"/>
              <a:pathLst>
                <a:path w="5115440" h="3294154">
                  <a:moveTo>
                    <a:pt x="0" y="0"/>
                  </a:moveTo>
                  <a:lnTo>
                    <a:pt x="5115440" y="0"/>
                  </a:lnTo>
                  <a:lnTo>
                    <a:pt x="5115440" y="3294154"/>
                  </a:lnTo>
                  <a:lnTo>
                    <a:pt x="0" y="3294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3593803" y="4223820"/>
              <a:ext cx="5825069" cy="3517329"/>
            </a:xfrm>
            <a:custGeom>
              <a:avLst/>
              <a:gdLst/>
              <a:ahLst/>
              <a:cxnLst/>
              <a:rect l="l" t="t" r="r" b="b"/>
              <a:pathLst>
                <a:path w="5825069" h="3517329">
                  <a:moveTo>
                    <a:pt x="0" y="0"/>
                  </a:moveTo>
                  <a:lnTo>
                    <a:pt x="5825069" y="0"/>
                  </a:lnTo>
                  <a:lnTo>
                    <a:pt x="5825069" y="3517329"/>
                  </a:lnTo>
                  <a:lnTo>
                    <a:pt x="0" y="3517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0859" r="-7103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11829152" y="268891"/>
              <a:ext cx="7565929" cy="2925493"/>
            </a:xfrm>
            <a:custGeom>
              <a:avLst/>
              <a:gdLst/>
              <a:ahLst/>
              <a:cxnLst/>
              <a:rect l="l" t="t" r="r" b="b"/>
              <a:pathLst>
                <a:path w="7565929" h="2925493">
                  <a:moveTo>
                    <a:pt x="0" y="0"/>
                  </a:moveTo>
                  <a:lnTo>
                    <a:pt x="7565929" y="0"/>
                  </a:lnTo>
                  <a:lnTo>
                    <a:pt x="7565929" y="2925492"/>
                  </a:lnTo>
                  <a:lnTo>
                    <a:pt x="0" y="29254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8950070" y="4315921"/>
              <a:ext cx="4729475" cy="3514564"/>
            </a:xfrm>
            <a:custGeom>
              <a:avLst/>
              <a:gdLst/>
              <a:ahLst/>
              <a:cxnLst/>
              <a:rect l="l" t="t" r="r" b="b"/>
              <a:pathLst>
                <a:path w="4729475" h="3514564">
                  <a:moveTo>
                    <a:pt x="0" y="0"/>
                  </a:moveTo>
                  <a:lnTo>
                    <a:pt x="4729475" y="0"/>
                  </a:lnTo>
                  <a:lnTo>
                    <a:pt x="4729475" y="3514565"/>
                  </a:lnTo>
                  <a:lnTo>
                    <a:pt x="0" y="35145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38377" y="796167"/>
            <a:ext cx="8811247" cy="7930122"/>
          </a:xfrm>
          <a:custGeom>
            <a:avLst/>
            <a:gdLst/>
            <a:ahLst/>
            <a:cxnLst/>
            <a:rect l="l" t="t" r="r" b="b"/>
            <a:pathLst>
              <a:path w="8811247" h="7930122">
                <a:moveTo>
                  <a:pt x="0" y="0"/>
                </a:moveTo>
                <a:lnTo>
                  <a:pt x="8811246" y="0"/>
                </a:lnTo>
                <a:lnTo>
                  <a:pt x="8811246" y="7930122"/>
                </a:lnTo>
                <a:lnTo>
                  <a:pt x="0" y="79301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6452846" y="2187250"/>
            <a:ext cx="5134839" cy="0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85452" y="3199219"/>
            <a:ext cx="14517097" cy="5818214"/>
            <a:chOff x="0" y="0"/>
            <a:chExt cx="19356129" cy="7757619"/>
          </a:xfrm>
        </p:grpSpPr>
        <p:sp>
          <p:nvSpPr>
            <p:cNvPr id="5" name="Freeform 5"/>
            <p:cNvSpPr/>
            <p:nvPr/>
          </p:nvSpPr>
          <p:spPr>
            <a:xfrm>
              <a:off x="0" y="236018"/>
              <a:ext cx="3972131" cy="3400013"/>
            </a:xfrm>
            <a:custGeom>
              <a:avLst/>
              <a:gdLst/>
              <a:ahLst/>
              <a:cxnLst/>
              <a:rect l="l" t="t" r="r" b="b"/>
              <a:pathLst>
                <a:path w="3972131" h="3400013">
                  <a:moveTo>
                    <a:pt x="0" y="0"/>
                  </a:moveTo>
                  <a:lnTo>
                    <a:pt x="3972131" y="0"/>
                  </a:lnTo>
                  <a:lnTo>
                    <a:pt x="3972131" y="3400013"/>
                  </a:lnTo>
                  <a:lnTo>
                    <a:pt x="0" y="34000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5708555" y="0"/>
              <a:ext cx="3647574" cy="3636031"/>
            </a:xfrm>
            <a:custGeom>
              <a:avLst/>
              <a:gdLst/>
              <a:ahLst/>
              <a:cxnLst/>
              <a:rect l="l" t="t" r="r" b="b"/>
              <a:pathLst>
                <a:path w="3647574" h="3636031">
                  <a:moveTo>
                    <a:pt x="0" y="0"/>
                  </a:moveTo>
                  <a:lnTo>
                    <a:pt x="3647574" y="0"/>
                  </a:lnTo>
                  <a:lnTo>
                    <a:pt x="3647574" y="3636031"/>
                  </a:lnTo>
                  <a:lnTo>
                    <a:pt x="0" y="36360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4845074" y="5865406"/>
              <a:ext cx="10863481" cy="1681478"/>
            </a:xfrm>
            <a:custGeom>
              <a:avLst/>
              <a:gdLst/>
              <a:ahLst/>
              <a:cxnLst/>
              <a:rect l="l" t="t" r="r" b="b"/>
              <a:pathLst>
                <a:path w="10863481" h="1681478">
                  <a:moveTo>
                    <a:pt x="0" y="0"/>
                  </a:moveTo>
                  <a:lnTo>
                    <a:pt x="10863481" y="0"/>
                  </a:lnTo>
                  <a:lnTo>
                    <a:pt x="10863481" y="1681478"/>
                  </a:lnTo>
                  <a:lnTo>
                    <a:pt x="0" y="1681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4344691" y="236018"/>
              <a:ext cx="5113312" cy="4777401"/>
            </a:xfrm>
            <a:custGeom>
              <a:avLst/>
              <a:gdLst/>
              <a:ahLst/>
              <a:cxnLst/>
              <a:rect l="l" t="t" r="r" b="b"/>
              <a:pathLst>
                <a:path w="5113312" h="4777401">
                  <a:moveTo>
                    <a:pt x="0" y="0"/>
                  </a:moveTo>
                  <a:lnTo>
                    <a:pt x="5113312" y="0"/>
                  </a:lnTo>
                  <a:lnTo>
                    <a:pt x="5113312" y="4777401"/>
                  </a:lnTo>
                  <a:lnTo>
                    <a:pt x="0" y="47774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284229" y="4479642"/>
              <a:ext cx="4060462" cy="3277977"/>
            </a:xfrm>
            <a:custGeom>
              <a:avLst/>
              <a:gdLst/>
              <a:ahLst/>
              <a:cxnLst/>
              <a:rect l="l" t="t" r="r" b="b"/>
              <a:pathLst>
                <a:path w="4060462" h="3277977">
                  <a:moveTo>
                    <a:pt x="0" y="0"/>
                  </a:moveTo>
                  <a:lnTo>
                    <a:pt x="4060462" y="0"/>
                  </a:lnTo>
                  <a:lnTo>
                    <a:pt x="4060462" y="3277977"/>
                  </a:lnTo>
                  <a:lnTo>
                    <a:pt x="0" y="32779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9666155" y="413573"/>
              <a:ext cx="5262975" cy="4066069"/>
            </a:xfrm>
            <a:custGeom>
              <a:avLst/>
              <a:gdLst/>
              <a:ahLst/>
              <a:cxnLst/>
              <a:rect l="l" t="t" r="r" b="b"/>
              <a:pathLst>
                <a:path w="5262975" h="4066069">
                  <a:moveTo>
                    <a:pt x="0" y="0"/>
                  </a:moveTo>
                  <a:lnTo>
                    <a:pt x="5262975" y="0"/>
                  </a:lnTo>
                  <a:lnTo>
                    <a:pt x="5262975" y="4066069"/>
                  </a:lnTo>
                  <a:lnTo>
                    <a:pt x="0" y="4066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9439" r="-18521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15892008" y="3623069"/>
              <a:ext cx="3464121" cy="3923815"/>
            </a:xfrm>
            <a:custGeom>
              <a:avLst/>
              <a:gdLst/>
              <a:ahLst/>
              <a:cxnLst/>
              <a:rect l="l" t="t" r="r" b="b"/>
              <a:pathLst>
                <a:path w="3464121" h="3923815">
                  <a:moveTo>
                    <a:pt x="0" y="0"/>
                  </a:moveTo>
                  <a:lnTo>
                    <a:pt x="3464121" y="0"/>
                  </a:lnTo>
                  <a:lnTo>
                    <a:pt x="3464121" y="3923815"/>
                  </a:lnTo>
                  <a:lnTo>
                    <a:pt x="0" y="39238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6183931" y="904875"/>
            <a:ext cx="8918444" cy="109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98"/>
              </a:lnSpc>
              <a:spcBef>
                <a:spcPct val="0"/>
              </a:spcBef>
            </a:pPr>
            <a:r>
              <a:rPr lang="en-US" sz="6427" b="1">
                <a:solidFill>
                  <a:srgbClr val="800000"/>
                </a:solidFill>
                <a:latin typeface="Lato Bold"/>
                <a:ea typeface="Lato Bold"/>
                <a:cs typeface="Lato Bold"/>
                <a:sym typeface="Lato Bold"/>
              </a:rPr>
              <a:t>PRESTIGIOUS CLIENTS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18231" y="904875"/>
            <a:ext cx="2565700" cy="1097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98"/>
              </a:lnSpc>
              <a:spcBef>
                <a:spcPct val="0"/>
              </a:spcBef>
            </a:pPr>
            <a:r>
              <a:rPr lang="en-US" sz="6427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SOME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0" y="2303869"/>
            <a:ext cx="18288000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MEDICAL INSTITUTIONS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38377" y="796167"/>
            <a:ext cx="8811247" cy="7930122"/>
          </a:xfrm>
          <a:custGeom>
            <a:avLst/>
            <a:gdLst/>
            <a:ahLst/>
            <a:cxnLst/>
            <a:rect l="l" t="t" r="r" b="b"/>
            <a:pathLst>
              <a:path w="8811247" h="7930122">
                <a:moveTo>
                  <a:pt x="0" y="0"/>
                </a:moveTo>
                <a:lnTo>
                  <a:pt x="8811246" y="0"/>
                </a:lnTo>
                <a:lnTo>
                  <a:pt x="8811246" y="7930122"/>
                </a:lnTo>
                <a:lnTo>
                  <a:pt x="0" y="79301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6452846" y="2187250"/>
            <a:ext cx="5134839" cy="0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11728676" y="7799961"/>
            <a:ext cx="4737413" cy="1693625"/>
          </a:xfrm>
          <a:custGeom>
            <a:avLst/>
            <a:gdLst/>
            <a:ahLst/>
            <a:cxnLst/>
            <a:rect l="l" t="t" r="r" b="b"/>
            <a:pathLst>
              <a:path w="4737413" h="1693625">
                <a:moveTo>
                  <a:pt x="0" y="0"/>
                </a:moveTo>
                <a:lnTo>
                  <a:pt x="4737414" y="0"/>
                </a:lnTo>
                <a:lnTo>
                  <a:pt x="4737414" y="1693625"/>
                </a:lnTo>
                <a:lnTo>
                  <a:pt x="0" y="1693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033599" y="3687355"/>
            <a:ext cx="4358723" cy="1621851"/>
          </a:xfrm>
          <a:custGeom>
            <a:avLst/>
            <a:gdLst/>
            <a:ahLst/>
            <a:cxnLst/>
            <a:rect l="l" t="t" r="r" b="b"/>
            <a:pathLst>
              <a:path w="4358723" h="1621851">
                <a:moveTo>
                  <a:pt x="0" y="0"/>
                </a:moveTo>
                <a:lnTo>
                  <a:pt x="4358724" y="0"/>
                </a:lnTo>
                <a:lnTo>
                  <a:pt x="4358724" y="1621851"/>
                </a:lnTo>
                <a:lnTo>
                  <a:pt x="0" y="16218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63562" y="3687355"/>
            <a:ext cx="6981675" cy="1693056"/>
          </a:xfrm>
          <a:custGeom>
            <a:avLst/>
            <a:gdLst/>
            <a:ahLst/>
            <a:cxnLst/>
            <a:rect l="l" t="t" r="r" b="b"/>
            <a:pathLst>
              <a:path w="6981675" h="1693056">
                <a:moveTo>
                  <a:pt x="0" y="0"/>
                </a:moveTo>
                <a:lnTo>
                  <a:pt x="6981675" y="0"/>
                </a:lnTo>
                <a:lnTo>
                  <a:pt x="6981675" y="1693056"/>
                </a:lnTo>
                <a:lnTo>
                  <a:pt x="0" y="16930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318775" y="7707126"/>
            <a:ext cx="3968474" cy="1786460"/>
          </a:xfrm>
          <a:custGeom>
            <a:avLst/>
            <a:gdLst/>
            <a:ahLst/>
            <a:cxnLst/>
            <a:rect l="l" t="t" r="r" b="b"/>
            <a:pathLst>
              <a:path w="3968474" h="1786460">
                <a:moveTo>
                  <a:pt x="0" y="0"/>
                </a:moveTo>
                <a:lnTo>
                  <a:pt x="3968474" y="0"/>
                </a:lnTo>
                <a:lnTo>
                  <a:pt x="3968474" y="1786460"/>
                </a:lnTo>
                <a:lnTo>
                  <a:pt x="0" y="178646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305" t="-12871" r="-6288" b="-22974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728676" y="5767062"/>
            <a:ext cx="4663646" cy="1611627"/>
          </a:xfrm>
          <a:custGeom>
            <a:avLst/>
            <a:gdLst/>
            <a:ahLst/>
            <a:cxnLst/>
            <a:rect l="l" t="t" r="r" b="b"/>
            <a:pathLst>
              <a:path w="4663646" h="1611627">
                <a:moveTo>
                  <a:pt x="0" y="0"/>
                </a:moveTo>
                <a:lnTo>
                  <a:pt x="4663647" y="0"/>
                </a:lnTo>
                <a:lnTo>
                  <a:pt x="4663647" y="1611627"/>
                </a:lnTo>
                <a:lnTo>
                  <a:pt x="0" y="16116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63562" y="7723337"/>
            <a:ext cx="5104553" cy="1754038"/>
          </a:xfrm>
          <a:custGeom>
            <a:avLst/>
            <a:gdLst/>
            <a:ahLst/>
            <a:cxnLst/>
            <a:rect l="l" t="t" r="r" b="b"/>
            <a:pathLst>
              <a:path w="5104553" h="1754038">
                <a:moveTo>
                  <a:pt x="0" y="0"/>
                </a:moveTo>
                <a:lnTo>
                  <a:pt x="5104553" y="0"/>
                </a:lnTo>
                <a:lnTo>
                  <a:pt x="5104553" y="1754038"/>
                </a:lnTo>
                <a:lnTo>
                  <a:pt x="0" y="175403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9588" t="-50119" b="-31750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144000" y="3316707"/>
            <a:ext cx="2258402" cy="2450355"/>
          </a:xfrm>
          <a:custGeom>
            <a:avLst/>
            <a:gdLst/>
            <a:ahLst/>
            <a:cxnLst/>
            <a:rect l="l" t="t" r="r" b="b"/>
            <a:pathLst>
              <a:path w="2258402" h="2450355">
                <a:moveTo>
                  <a:pt x="0" y="0"/>
                </a:moveTo>
                <a:lnTo>
                  <a:pt x="2258402" y="0"/>
                </a:lnTo>
                <a:lnTo>
                  <a:pt x="2258402" y="2450355"/>
                </a:lnTo>
                <a:lnTo>
                  <a:pt x="0" y="245035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0701" r="-24151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191907" y="6074571"/>
            <a:ext cx="4095343" cy="1286816"/>
          </a:xfrm>
          <a:custGeom>
            <a:avLst/>
            <a:gdLst/>
            <a:ahLst/>
            <a:cxnLst/>
            <a:rect l="l" t="t" r="r" b="b"/>
            <a:pathLst>
              <a:path w="4095343" h="1286816">
                <a:moveTo>
                  <a:pt x="0" y="0"/>
                </a:moveTo>
                <a:lnTo>
                  <a:pt x="4095342" y="0"/>
                </a:lnTo>
                <a:lnTo>
                  <a:pt x="4095342" y="1286816"/>
                </a:lnTo>
                <a:lnTo>
                  <a:pt x="0" y="128681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183931" y="904875"/>
            <a:ext cx="8918444" cy="109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98"/>
              </a:lnSpc>
              <a:spcBef>
                <a:spcPct val="0"/>
              </a:spcBef>
            </a:pPr>
            <a:r>
              <a:rPr lang="en-US" sz="6427" b="1">
                <a:solidFill>
                  <a:srgbClr val="800000"/>
                </a:solidFill>
                <a:latin typeface="Lato Bold"/>
                <a:ea typeface="Lato Bold"/>
                <a:cs typeface="Lato Bold"/>
                <a:sym typeface="Lato Bold"/>
              </a:rPr>
              <a:t>PRESTIGIOUS CLIENTS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18231" y="904875"/>
            <a:ext cx="2565700" cy="1097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98"/>
              </a:lnSpc>
              <a:spcBef>
                <a:spcPct val="0"/>
              </a:spcBef>
            </a:pPr>
            <a:r>
              <a:rPr lang="en-US" sz="6427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SOME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0" y="2303869"/>
            <a:ext cx="18288000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BANKING SECTOR</a:t>
            </a:r>
          </a:p>
        </p:txBody>
      </p:sp>
      <p:sp>
        <p:nvSpPr>
          <p:cNvPr id="15" name="Freeform 15"/>
          <p:cNvSpPr/>
          <p:nvPr/>
        </p:nvSpPr>
        <p:spPr>
          <a:xfrm>
            <a:off x="1663562" y="5689989"/>
            <a:ext cx="4789284" cy="1671399"/>
          </a:xfrm>
          <a:custGeom>
            <a:avLst/>
            <a:gdLst/>
            <a:ahLst/>
            <a:cxnLst/>
            <a:rect l="l" t="t" r="r" b="b"/>
            <a:pathLst>
              <a:path w="4789284" h="1671399">
                <a:moveTo>
                  <a:pt x="0" y="0"/>
                </a:moveTo>
                <a:lnTo>
                  <a:pt x="4789284" y="0"/>
                </a:lnTo>
                <a:lnTo>
                  <a:pt x="4789284" y="1671398"/>
                </a:lnTo>
                <a:lnTo>
                  <a:pt x="0" y="167139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16084" b="-16084"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38377" y="796167"/>
            <a:ext cx="8811247" cy="7930122"/>
          </a:xfrm>
          <a:custGeom>
            <a:avLst/>
            <a:gdLst/>
            <a:ahLst/>
            <a:cxnLst/>
            <a:rect l="l" t="t" r="r" b="b"/>
            <a:pathLst>
              <a:path w="8811247" h="7930122">
                <a:moveTo>
                  <a:pt x="0" y="0"/>
                </a:moveTo>
                <a:lnTo>
                  <a:pt x="8811246" y="0"/>
                </a:lnTo>
                <a:lnTo>
                  <a:pt x="8811246" y="7930122"/>
                </a:lnTo>
                <a:lnTo>
                  <a:pt x="0" y="79301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6792883" y="2189569"/>
            <a:ext cx="5134839" cy="0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1349143" y="3554991"/>
            <a:ext cx="3294277" cy="2467528"/>
          </a:xfrm>
          <a:custGeom>
            <a:avLst/>
            <a:gdLst/>
            <a:ahLst/>
            <a:cxnLst/>
            <a:rect l="l" t="t" r="r" b="b"/>
            <a:pathLst>
              <a:path w="3294277" h="2467528">
                <a:moveTo>
                  <a:pt x="0" y="0"/>
                </a:moveTo>
                <a:lnTo>
                  <a:pt x="3294277" y="0"/>
                </a:lnTo>
                <a:lnTo>
                  <a:pt x="3294277" y="2467528"/>
                </a:lnTo>
                <a:lnTo>
                  <a:pt x="0" y="24675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739672" y="3554991"/>
            <a:ext cx="3142087" cy="2588121"/>
          </a:xfrm>
          <a:custGeom>
            <a:avLst/>
            <a:gdLst/>
            <a:ahLst/>
            <a:cxnLst/>
            <a:rect l="l" t="t" r="r" b="b"/>
            <a:pathLst>
              <a:path w="3142087" h="2588121">
                <a:moveTo>
                  <a:pt x="0" y="0"/>
                </a:moveTo>
                <a:lnTo>
                  <a:pt x="3142087" y="0"/>
                </a:lnTo>
                <a:lnTo>
                  <a:pt x="3142087" y="2588121"/>
                </a:lnTo>
                <a:lnTo>
                  <a:pt x="0" y="25881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625" t="-26128" r="-7514" b="-22154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144000" y="7969996"/>
            <a:ext cx="8115300" cy="1288304"/>
          </a:xfrm>
          <a:custGeom>
            <a:avLst/>
            <a:gdLst/>
            <a:ahLst/>
            <a:cxnLst/>
            <a:rect l="l" t="t" r="r" b="b"/>
            <a:pathLst>
              <a:path w="8115300" h="1288304">
                <a:moveTo>
                  <a:pt x="0" y="0"/>
                </a:moveTo>
                <a:lnTo>
                  <a:pt x="8115300" y="0"/>
                </a:lnTo>
                <a:lnTo>
                  <a:pt x="8115300" y="1288304"/>
                </a:lnTo>
                <a:lnTo>
                  <a:pt x="0" y="12883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49143" y="6544807"/>
            <a:ext cx="6650035" cy="2873831"/>
          </a:xfrm>
          <a:custGeom>
            <a:avLst/>
            <a:gdLst/>
            <a:ahLst/>
            <a:cxnLst/>
            <a:rect l="l" t="t" r="r" b="b"/>
            <a:pathLst>
              <a:path w="6650035" h="2873831">
                <a:moveTo>
                  <a:pt x="0" y="0"/>
                </a:moveTo>
                <a:lnTo>
                  <a:pt x="6650036" y="0"/>
                </a:lnTo>
                <a:lnTo>
                  <a:pt x="6650036" y="2873831"/>
                </a:lnTo>
                <a:lnTo>
                  <a:pt x="0" y="28738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2843" t="-56719" r="-11980" b="-68441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519578" y="3475155"/>
            <a:ext cx="4548865" cy="2547364"/>
          </a:xfrm>
          <a:custGeom>
            <a:avLst/>
            <a:gdLst/>
            <a:ahLst/>
            <a:cxnLst/>
            <a:rect l="l" t="t" r="r" b="b"/>
            <a:pathLst>
              <a:path w="4548865" h="2547364">
                <a:moveTo>
                  <a:pt x="0" y="0"/>
                </a:moveTo>
                <a:lnTo>
                  <a:pt x="4548865" y="0"/>
                </a:lnTo>
                <a:lnTo>
                  <a:pt x="4548865" y="2547364"/>
                </a:lnTo>
                <a:lnTo>
                  <a:pt x="0" y="25473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246053" y="3475155"/>
            <a:ext cx="2884806" cy="2667957"/>
          </a:xfrm>
          <a:custGeom>
            <a:avLst/>
            <a:gdLst/>
            <a:ahLst/>
            <a:cxnLst/>
            <a:rect l="l" t="t" r="r" b="b"/>
            <a:pathLst>
              <a:path w="2884806" h="2667957">
                <a:moveTo>
                  <a:pt x="0" y="0"/>
                </a:moveTo>
                <a:lnTo>
                  <a:pt x="2884806" y="0"/>
                </a:lnTo>
                <a:lnTo>
                  <a:pt x="2884806" y="2667957"/>
                </a:lnTo>
                <a:lnTo>
                  <a:pt x="0" y="26679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8127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183931" y="904875"/>
            <a:ext cx="8918444" cy="109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98"/>
              </a:lnSpc>
              <a:spcBef>
                <a:spcPct val="0"/>
              </a:spcBef>
            </a:pPr>
            <a:r>
              <a:rPr lang="en-US" sz="6427" b="1">
                <a:solidFill>
                  <a:srgbClr val="800000"/>
                </a:solidFill>
                <a:latin typeface="Lato Bold"/>
                <a:ea typeface="Lato Bold"/>
                <a:cs typeface="Lato Bold"/>
                <a:sym typeface="Lato Bold"/>
              </a:rPr>
              <a:t>PRESTIGIOUS CLIENTS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18231" y="904875"/>
            <a:ext cx="2565700" cy="1097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98"/>
              </a:lnSpc>
              <a:spcBef>
                <a:spcPct val="0"/>
              </a:spcBef>
            </a:pPr>
            <a:r>
              <a:rPr lang="en-US" sz="6427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SOME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0" y="2303869"/>
            <a:ext cx="18288000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CORPORATE SECTOR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312" r="-2031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738377" y="796167"/>
            <a:ext cx="8811247" cy="7930122"/>
          </a:xfrm>
          <a:custGeom>
            <a:avLst/>
            <a:gdLst/>
            <a:ahLst/>
            <a:cxnLst/>
            <a:rect l="l" t="t" r="r" b="b"/>
            <a:pathLst>
              <a:path w="8811247" h="7930122">
                <a:moveTo>
                  <a:pt x="0" y="0"/>
                </a:moveTo>
                <a:lnTo>
                  <a:pt x="8811246" y="0"/>
                </a:lnTo>
                <a:lnTo>
                  <a:pt x="8811246" y="7930122"/>
                </a:lnTo>
                <a:lnTo>
                  <a:pt x="0" y="79301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33410" y="5020764"/>
            <a:ext cx="4957463" cy="738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18"/>
              </a:lnSpc>
              <a:spcBef>
                <a:spcPct val="0"/>
              </a:spcBef>
            </a:pPr>
            <a:r>
              <a:rPr lang="en-US" sz="4298">
                <a:solidFill>
                  <a:srgbClr val="8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OUR PRESENCE</a:t>
            </a:r>
          </a:p>
        </p:txBody>
      </p:sp>
      <p:sp>
        <p:nvSpPr>
          <p:cNvPr id="5" name="AutoShape 5"/>
          <p:cNvSpPr/>
          <p:nvPr/>
        </p:nvSpPr>
        <p:spPr>
          <a:xfrm flipV="1">
            <a:off x="1029771" y="6069230"/>
            <a:ext cx="3774244" cy="19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>
            <a:off x="7229123" y="2571750"/>
            <a:ext cx="290233" cy="5143500"/>
            <a:chOff x="0" y="0"/>
            <a:chExt cx="76440" cy="13546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6440" cy="1354667"/>
            </a:xfrm>
            <a:custGeom>
              <a:avLst/>
              <a:gdLst/>
              <a:ahLst/>
              <a:cxnLst/>
              <a:rect l="l" t="t" r="r" b="b"/>
              <a:pathLst>
                <a:path w="76440" h="1354667">
                  <a:moveTo>
                    <a:pt x="0" y="0"/>
                  </a:moveTo>
                  <a:lnTo>
                    <a:pt x="76440" y="0"/>
                  </a:lnTo>
                  <a:lnTo>
                    <a:pt x="76440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8000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76440" cy="1402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8762316" y="847707"/>
            <a:ext cx="8496984" cy="8591586"/>
          </a:xfrm>
          <a:custGeom>
            <a:avLst/>
            <a:gdLst/>
            <a:ahLst/>
            <a:cxnLst/>
            <a:rect l="l" t="t" r="r" b="b"/>
            <a:pathLst>
              <a:path w="8496984" h="8591586">
                <a:moveTo>
                  <a:pt x="0" y="0"/>
                </a:moveTo>
                <a:lnTo>
                  <a:pt x="8496984" y="0"/>
                </a:lnTo>
                <a:lnTo>
                  <a:pt x="8496984" y="8591586"/>
                </a:lnTo>
                <a:lnTo>
                  <a:pt x="0" y="85915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54" t="-1447" r="-4370" b="-3221"/>
            </a:stretch>
          </a:blipFill>
          <a:ln w="38100" cap="sq">
            <a:solidFill>
              <a:srgbClr val="FD802A"/>
            </a:solidFill>
            <a:prstDash val="solid"/>
            <a:miter/>
          </a:ln>
        </p:spPr>
      </p:sp>
      <p:sp>
        <p:nvSpPr>
          <p:cNvPr id="10" name="TextBox 10"/>
          <p:cNvSpPr txBox="1"/>
          <p:nvPr/>
        </p:nvSpPr>
        <p:spPr>
          <a:xfrm>
            <a:off x="1028700" y="4245537"/>
            <a:ext cx="4962173" cy="565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20"/>
              </a:lnSpc>
              <a:spcBef>
                <a:spcPct val="0"/>
              </a:spcBef>
            </a:pPr>
            <a:r>
              <a:rPr lang="en-US" sz="3229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WORLDWIDE SERVICES</a:t>
            </a:r>
          </a:p>
        </p:txBody>
      </p:sp>
      <p:sp>
        <p:nvSpPr>
          <p:cNvPr id="11" name="Freeform 11"/>
          <p:cNvSpPr/>
          <p:nvPr/>
        </p:nvSpPr>
        <p:spPr>
          <a:xfrm>
            <a:off x="13531997" y="1388307"/>
            <a:ext cx="981362" cy="595410"/>
          </a:xfrm>
          <a:custGeom>
            <a:avLst/>
            <a:gdLst/>
            <a:ahLst/>
            <a:cxnLst/>
            <a:rect l="l" t="t" r="r" b="b"/>
            <a:pathLst>
              <a:path w="981362" h="595410">
                <a:moveTo>
                  <a:pt x="0" y="0"/>
                </a:moveTo>
                <a:lnTo>
                  <a:pt x="981363" y="0"/>
                </a:lnTo>
                <a:lnTo>
                  <a:pt x="981363" y="595410"/>
                </a:lnTo>
                <a:lnTo>
                  <a:pt x="0" y="5954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4513360" y="1504085"/>
            <a:ext cx="3255770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RAKSHAK PRESENCE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82" t="-26393" r="-476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5143500"/>
            <a:ext cx="18288000" cy="5143500"/>
            <a:chOff x="0" y="0"/>
            <a:chExt cx="4816593" cy="13546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354667"/>
            </a:xfrm>
            <a:custGeom>
              <a:avLst/>
              <a:gdLst/>
              <a:ahLst/>
              <a:cxnLst/>
              <a:rect l="l" t="t" r="r" b="b"/>
              <a:pathLst>
                <a:path w="4816592" h="1354667">
                  <a:moveTo>
                    <a:pt x="0" y="0"/>
                  </a:moveTo>
                  <a:lnTo>
                    <a:pt x="4816592" y="0"/>
                  </a:lnTo>
                  <a:lnTo>
                    <a:pt x="4816592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FFFFFF">
                <a:alpha val="9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1402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072171" y="5641711"/>
            <a:ext cx="10143658" cy="1375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72"/>
              </a:lnSpc>
              <a:spcBef>
                <a:spcPct val="0"/>
              </a:spcBef>
            </a:pPr>
            <a:r>
              <a:rPr lang="en-US" sz="8051">
                <a:solidFill>
                  <a:srgbClr val="8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THANK YOU</a:t>
            </a:r>
          </a:p>
        </p:txBody>
      </p:sp>
      <p:sp>
        <p:nvSpPr>
          <p:cNvPr id="7" name="AutoShape 7"/>
          <p:cNvSpPr/>
          <p:nvPr/>
        </p:nvSpPr>
        <p:spPr>
          <a:xfrm>
            <a:off x="5897880" y="6921616"/>
            <a:ext cx="649224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5188562" y="8674688"/>
            <a:ext cx="616743" cy="616743"/>
          </a:xfrm>
          <a:custGeom>
            <a:avLst/>
            <a:gdLst/>
            <a:ahLst/>
            <a:cxnLst/>
            <a:rect l="l" t="t" r="r" b="b"/>
            <a:pathLst>
              <a:path w="616743" h="616743">
                <a:moveTo>
                  <a:pt x="0" y="0"/>
                </a:moveTo>
                <a:lnTo>
                  <a:pt x="616743" y="0"/>
                </a:lnTo>
                <a:lnTo>
                  <a:pt x="616743" y="616743"/>
                </a:lnTo>
                <a:lnTo>
                  <a:pt x="0" y="6167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916509" y="8674688"/>
            <a:ext cx="583612" cy="583612"/>
          </a:xfrm>
          <a:custGeom>
            <a:avLst/>
            <a:gdLst/>
            <a:ahLst/>
            <a:cxnLst/>
            <a:rect l="l" t="t" r="r" b="b"/>
            <a:pathLst>
              <a:path w="583612" h="583612">
                <a:moveTo>
                  <a:pt x="0" y="0"/>
                </a:moveTo>
                <a:lnTo>
                  <a:pt x="583612" y="0"/>
                </a:lnTo>
                <a:lnTo>
                  <a:pt x="583612" y="583612"/>
                </a:lnTo>
                <a:lnTo>
                  <a:pt x="0" y="5836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90740" y="8674688"/>
            <a:ext cx="603613" cy="603613"/>
          </a:xfrm>
          <a:custGeom>
            <a:avLst/>
            <a:gdLst/>
            <a:ahLst/>
            <a:cxnLst/>
            <a:rect l="l" t="t" r="r" b="b"/>
            <a:pathLst>
              <a:path w="603613" h="603613">
                <a:moveTo>
                  <a:pt x="0" y="0"/>
                </a:moveTo>
                <a:lnTo>
                  <a:pt x="603612" y="0"/>
                </a:lnTo>
                <a:lnTo>
                  <a:pt x="603612" y="603613"/>
                </a:lnTo>
                <a:lnTo>
                  <a:pt x="0" y="6036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829649" y="7131838"/>
            <a:ext cx="8628701" cy="825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99"/>
              </a:lnSpc>
              <a:spcBef>
                <a:spcPct val="0"/>
              </a:spcBef>
            </a:pPr>
            <a:r>
              <a:rPr lang="en-US" sz="4642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CONNECT WITH US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513945" y="8678470"/>
            <a:ext cx="5209437" cy="518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10"/>
              </a:lnSpc>
              <a:spcBef>
                <a:spcPct val="0"/>
              </a:spcBef>
            </a:pPr>
            <a:r>
              <a:rPr lang="en-US" sz="3078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www.rakshaksecuritas.com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868843" y="8678470"/>
            <a:ext cx="5822231" cy="518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10"/>
              </a:lnSpc>
              <a:spcBef>
                <a:spcPct val="0"/>
              </a:spcBef>
            </a:pPr>
            <a:r>
              <a:rPr lang="en-US" sz="3078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admin@rakshaksecuritas.com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44827" y="8678470"/>
            <a:ext cx="3418301" cy="518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10"/>
              </a:lnSpc>
              <a:spcBef>
                <a:spcPct val="0"/>
              </a:spcBef>
            </a:pPr>
            <a:r>
              <a:rPr lang="en-US" sz="3078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+91 9810055834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1213</Words>
  <Application>Microsoft Office PowerPoint</Application>
  <PresentationFormat>Custom</PresentationFormat>
  <Paragraphs>219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6" baseType="lpstr">
      <vt:lpstr>Poppins Bold</vt:lpstr>
      <vt:lpstr>Calibri</vt:lpstr>
      <vt:lpstr>Lavonia Classy</vt:lpstr>
      <vt:lpstr>League Spartan</vt:lpstr>
      <vt:lpstr>Bodoni FLF</vt:lpstr>
      <vt:lpstr>Canva Sans 2</vt:lpstr>
      <vt:lpstr>Lato Bold</vt:lpstr>
      <vt:lpstr>Simonetta Bold</vt:lpstr>
      <vt:lpstr>Poppins</vt:lpstr>
      <vt:lpstr>Arial</vt:lpstr>
      <vt:lpstr>Simonetta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Rakshak Profile (Security &amp; Housekeeping)</dc:title>
  <dc:creator>SANTOSH GUPTA</dc:creator>
  <cp:lastModifiedBy>SANTOSH GUPTA</cp:lastModifiedBy>
  <cp:revision>6</cp:revision>
  <dcterms:created xsi:type="dcterms:W3CDTF">2006-08-16T00:00:00Z</dcterms:created>
  <dcterms:modified xsi:type="dcterms:W3CDTF">2024-12-16T12:33:24Z</dcterms:modified>
  <dc:identifier>DAF2L9QsYg0</dc:identifier>
</cp:coreProperties>
</file>